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8"/>
  </p:notesMasterIdLst>
  <p:sldIdLst>
    <p:sldId id="256" r:id="rId2"/>
    <p:sldId id="257" r:id="rId3"/>
    <p:sldId id="258" r:id="rId4"/>
    <p:sldId id="281"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0" r:id="rId24"/>
    <p:sldId id="314" r:id="rId25"/>
    <p:sldId id="330" r:id="rId26"/>
    <p:sldId id="331" r:id="rId27"/>
    <p:sldId id="315" r:id="rId28"/>
    <p:sldId id="339" r:id="rId29"/>
    <p:sldId id="344" r:id="rId30"/>
    <p:sldId id="341" r:id="rId31"/>
    <p:sldId id="340" r:id="rId32"/>
    <p:sldId id="342" r:id="rId33"/>
    <p:sldId id="346" r:id="rId34"/>
    <p:sldId id="343" r:id="rId35"/>
    <p:sldId id="360" r:id="rId36"/>
    <p:sldId id="361" r:id="rId37"/>
    <p:sldId id="355" r:id="rId38"/>
    <p:sldId id="356" r:id="rId39"/>
    <p:sldId id="357" r:id="rId40"/>
    <p:sldId id="358" r:id="rId41"/>
    <p:sldId id="347" r:id="rId42"/>
    <p:sldId id="359" r:id="rId43"/>
    <p:sldId id="345" r:id="rId44"/>
    <p:sldId id="348" r:id="rId45"/>
    <p:sldId id="349" r:id="rId46"/>
    <p:sldId id="388" r:id="rId47"/>
    <p:sldId id="352" r:id="rId48"/>
    <p:sldId id="353" r:id="rId49"/>
    <p:sldId id="389" r:id="rId50"/>
    <p:sldId id="390" r:id="rId51"/>
    <p:sldId id="363" r:id="rId52"/>
    <p:sldId id="365" r:id="rId53"/>
    <p:sldId id="366" r:id="rId54"/>
    <p:sldId id="354" r:id="rId55"/>
    <p:sldId id="367" r:id="rId56"/>
    <p:sldId id="364" r:id="rId57"/>
    <p:sldId id="368" r:id="rId58"/>
    <p:sldId id="370" r:id="rId59"/>
    <p:sldId id="369" r:id="rId60"/>
    <p:sldId id="372" r:id="rId61"/>
    <p:sldId id="380" r:id="rId62"/>
    <p:sldId id="371" r:id="rId63"/>
    <p:sldId id="375" r:id="rId64"/>
    <p:sldId id="373" r:id="rId65"/>
    <p:sldId id="374" r:id="rId66"/>
    <p:sldId id="376" r:id="rId67"/>
    <p:sldId id="377" r:id="rId68"/>
    <p:sldId id="381" r:id="rId69"/>
    <p:sldId id="396" r:id="rId70"/>
    <p:sldId id="378" r:id="rId71"/>
    <p:sldId id="379" r:id="rId72"/>
    <p:sldId id="383" r:id="rId73"/>
    <p:sldId id="362" r:id="rId74"/>
    <p:sldId id="392" r:id="rId75"/>
    <p:sldId id="393" r:id="rId76"/>
    <p:sldId id="394" r:id="rId77"/>
    <p:sldId id="395" r:id="rId78"/>
    <p:sldId id="384" r:id="rId79"/>
    <p:sldId id="385" r:id="rId80"/>
    <p:sldId id="386" r:id="rId81"/>
    <p:sldId id="387" r:id="rId82"/>
    <p:sldId id="278" r:id="rId83"/>
    <p:sldId id="277" r:id="rId84"/>
    <p:sldId id="279" r:id="rId85"/>
    <p:sldId id="398" r:id="rId86"/>
    <p:sldId id="397"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5196" autoAdjust="0"/>
  </p:normalViewPr>
  <p:slideViewPr>
    <p:cSldViewPr snapToGrid="0">
      <p:cViewPr varScale="1">
        <p:scale>
          <a:sx n="81" d="100"/>
          <a:sy n="81" d="100"/>
        </p:scale>
        <p:origin x="624" y="62"/>
      </p:cViewPr>
      <p:guideLst/>
    </p:cSldViewPr>
  </p:slideViewPr>
  <p:outlineViewPr>
    <p:cViewPr>
      <p:scale>
        <a:sx n="33" d="100"/>
        <a:sy n="33" d="100"/>
      </p:scale>
      <p:origin x="0" y="-252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92A1C4-D569-40A2-96C9-ED79DA563330}" type="doc">
      <dgm:prSet loTypeId="urn:microsoft.com/office/officeart/2008/layout/HexagonCluster" loCatId="picture" qsTypeId="urn:microsoft.com/office/officeart/2005/8/quickstyle/3d1" qsCatId="3D" csTypeId="urn:microsoft.com/office/officeart/2005/8/colors/accent3_1" csCatId="accent3" phldr="1"/>
      <dgm:spPr/>
      <dgm:t>
        <a:bodyPr/>
        <a:lstStyle/>
        <a:p>
          <a:endParaRPr lang="en-IN"/>
        </a:p>
      </dgm:t>
    </dgm:pt>
    <dgm:pt modelId="{8FE86182-4639-4191-B4AE-090D2A97E843}">
      <dgm:prSet phldrT="[Text]"/>
      <dgm:spPr/>
      <dgm:t>
        <a:bodyPr/>
        <a:lstStyle/>
        <a:p>
          <a:r>
            <a:rPr lang="en-IN" dirty="0"/>
            <a:t>ASSIGN</a:t>
          </a:r>
        </a:p>
      </dgm:t>
    </dgm:pt>
    <dgm:pt modelId="{9B1CE5C5-0CE1-4FA3-B619-2799974064F2}" type="parTrans" cxnId="{8AF92FB9-5B00-4CEA-9ADE-C905239458AD}">
      <dgm:prSet/>
      <dgm:spPr/>
      <dgm:t>
        <a:bodyPr/>
        <a:lstStyle/>
        <a:p>
          <a:endParaRPr lang="en-IN"/>
        </a:p>
      </dgm:t>
    </dgm:pt>
    <dgm:pt modelId="{C4CBBB03-265C-4ED1-B4D6-277723A65331}" type="sibTrans" cxnId="{8AF92FB9-5B00-4CEA-9ADE-C905239458A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t>
        <a:bodyPr/>
        <a:lstStyle/>
        <a:p>
          <a:endParaRPr lang="en-IN"/>
        </a:p>
      </dgm:t>
    </dgm:pt>
    <dgm:pt modelId="{20E01B21-55CA-4894-9B21-70FE11C016C3}">
      <dgm:prSet phldrT="[Text]"/>
      <dgm:spPr/>
      <dgm:t>
        <a:bodyPr/>
        <a:lstStyle/>
        <a:p>
          <a:r>
            <a:rPr lang="en-IN" dirty="0"/>
            <a:t>SUBMIT</a:t>
          </a:r>
        </a:p>
      </dgm:t>
    </dgm:pt>
    <dgm:pt modelId="{E0F791CE-A774-42BA-8E20-9626AF3B2BF1}" type="parTrans" cxnId="{E11303A0-4874-4A1B-86ED-914731C429FB}">
      <dgm:prSet/>
      <dgm:spPr/>
      <dgm:t>
        <a:bodyPr/>
        <a:lstStyle/>
        <a:p>
          <a:endParaRPr lang="en-IN"/>
        </a:p>
      </dgm:t>
    </dgm:pt>
    <dgm:pt modelId="{7D7431E1-5715-45D4-9AB4-BDDAA015A823}" type="sibTrans" cxnId="{E11303A0-4874-4A1B-86ED-914731C429FB}">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t>
        <a:bodyPr/>
        <a:lstStyle/>
        <a:p>
          <a:endParaRPr lang="en-IN"/>
        </a:p>
      </dgm:t>
    </dgm:pt>
    <dgm:pt modelId="{6D48355B-7560-4A18-9182-760043013267}">
      <dgm:prSet phldrT="[Text]"/>
      <dgm:spPr/>
      <dgm:t>
        <a:bodyPr/>
        <a:lstStyle/>
        <a:p>
          <a:r>
            <a:rPr lang="en-IN" dirty="0"/>
            <a:t>SHEDULE</a:t>
          </a:r>
        </a:p>
      </dgm:t>
    </dgm:pt>
    <dgm:pt modelId="{521B197C-6DB0-41B3-A732-08222A45755F}" type="parTrans" cxnId="{8997789D-027F-4A65-99BC-2A4990317945}">
      <dgm:prSet/>
      <dgm:spPr/>
      <dgm:t>
        <a:bodyPr/>
        <a:lstStyle/>
        <a:p>
          <a:endParaRPr lang="en-IN"/>
        </a:p>
      </dgm:t>
    </dgm:pt>
    <dgm:pt modelId="{0AC52EDD-6EF8-42F9-9BB1-3060CFDD6B50}" type="sibTrans" cxnId="{8997789D-027F-4A65-99BC-2A499031794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dgm:spPr>
      <dgm:t>
        <a:bodyPr/>
        <a:lstStyle/>
        <a:p>
          <a:endParaRPr lang="en-IN"/>
        </a:p>
      </dgm:t>
    </dgm:pt>
    <dgm:pt modelId="{04318587-5B9F-40FF-B416-5D7468F9B881}" type="pres">
      <dgm:prSet presAssocID="{E792A1C4-D569-40A2-96C9-ED79DA563330}" presName="Name0" presStyleCnt="0">
        <dgm:presLayoutVars>
          <dgm:chMax val="21"/>
          <dgm:chPref val="21"/>
        </dgm:presLayoutVars>
      </dgm:prSet>
      <dgm:spPr/>
    </dgm:pt>
    <dgm:pt modelId="{B2544035-9109-4C03-BD08-F21F5103EDCF}" type="pres">
      <dgm:prSet presAssocID="{8FE86182-4639-4191-B4AE-090D2A97E843}" presName="text1" presStyleCnt="0"/>
      <dgm:spPr/>
    </dgm:pt>
    <dgm:pt modelId="{42EC8ECB-29BD-46DA-BEE6-3B686180790C}" type="pres">
      <dgm:prSet presAssocID="{8FE86182-4639-4191-B4AE-090D2A97E843}" presName="textRepeatNode" presStyleLbl="alignNode1" presStyleIdx="0" presStyleCnt="3">
        <dgm:presLayoutVars>
          <dgm:chMax val="0"/>
          <dgm:chPref val="0"/>
          <dgm:bulletEnabled val="1"/>
        </dgm:presLayoutVars>
      </dgm:prSet>
      <dgm:spPr/>
    </dgm:pt>
    <dgm:pt modelId="{AF18DCFA-258B-4810-97AB-C62F4DC1F990}" type="pres">
      <dgm:prSet presAssocID="{8FE86182-4639-4191-B4AE-090D2A97E843}" presName="textaccent1" presStyleCnt="0"/>
      <dgm:spPr/>
    </dgm:pt>
    <dgm:pt modelId="{E5B2EF2C-C5C8-4ECC-B9E4-A5E91DE2D31C}" type="pres">
      <dgm:prSet presAssocID="{8FE86182-4639-4191-B4AE-090D2A97E843}" presName="accentRepeatNode" presStyleLbl="solidAlignAcc1" presStyleIdx="0" presStyleCnt="6"/>
      <dgm:spPr/>
    </dgm:pt>
    <dgm:pt modelId="{4558907C-28D5-4208-9E13-0E5EF7E196E3}" type="pres">
      <dgm:prSet presAssocID="{C4CBBB03-265C-4ED1-B4D6-277723A65331}" presName="image1" presStyleCnt="0"/>
      <dgm:spPr/>
    </dgm:pt>
    <dgm:pt modelId="{5F5EBC94-9689-4647-82FE-033A261063F4}" type="pres">
      <dgm:prSet presAssocID="{C4CBBB03-265C-4ED1-B4D6-277723A65331}" presName="imageRepeatNode" presStyleLbl="alignAcc1" presStyleIdx="0" presStyleCnt="3"/>
      <dgm:spPr/>
    </dgm:pt>
    <dgm:pt modelId="{F33D20AF-B43D-4BED-A39E-1DB1234B9EEA}" type="pres">
      <dgm:prSet presAssocID="{C4CBBB03-265C-4ED1-B4D6-277723A65331}" presName="imageaccent1" presStyleCnt="0"/>
      <dgm:spPr/>
    </dgm:pt>
    <dgm:pt modelId="{E357EE6D-8686-41E1-9006-6859AE6E612E}" type="pres">
      <dgm:prSet presAssocID="{C4CBBB03-265C-4ED1-B4D6-277723A65331}" presName="accentRepeatNode" presStyleLbl="solidAlignAcc1" presStyleIdx="1" presStyleCnt="6"/>
      <dgm:spPr/>
    </dgm:pt>
    <dgm:pt modelId="{4EE4F2F8-88CA-4975-850A-1178DF23C6D0}" type="pres">
      <dgm:prSet presAssocID="{20E01B21-55CA-4894-9B21-70FE11C016C3}" presName="text2" presStyleCnt="0"/>
      <dgm:spPr/>
    </dgm:pt>
    <dgm:pt modelId="{49B77741-2773-4894-9168-A86508AE2AA0}" type="pres">
      <dgm:prSet presAssocID="{20E01B21-55CA-4894-9B21-70FE11C016C3}" presName="textRepeatNode" presStyleLbl="alignNode1" presStyleIdx="1" presStyleCnt="3">
        <dgm:presLayoutVars>
          <dgm:chMax val="0"/>
          <dgm:chPref val="0"/>
          <dgm:bulletEnabled val="1"/>
        </dgm:presLayoutVars>
      </dgm:prSet>
      <dgm:spPr/>
    </dgm:pt>
    <dgm:pt modelId="{BAD723D4-AAD8-4AFA-A6EA-57D18D8A9D7A}" type="pres">
      <dgm:prSet presAssocID="{20E01B21-55CA-4894-9B21-70FE11C016C3}" presName="textaccent2" presStyleCnt="0"/>
      <dgm:spPr/>
    </dgm:pt>
    <dgm:pt modelId="{F00A49F4-6B84-43A2-8B44-54CAFFA6F08A}" type="pres">
      <dgm:prSet presAssocID="{20E01B21-55CA-4894-9B21-70FE11C016C3}" presName="accentRepeatNode" presStyleLbl="solidAlignAcc1" presStyleIdx="2" presStyleCnt="6"/>
      <dgm:spPr/>
    </dgm:pt>
    <dgm:pt modelId="{FEC2F9D0-B393-413C-B0F3-BD4C6140FADA}" type="pres">
      <dgm:prSet presAssocID="{7D7431E1-5715-45D4-9AB4-BDDAA015A823}" presName="image2" presStyleCnt="0"/>
      <dgm:spPr/>
    </dgm:pt>
    <dgm:pt modelId="{A50D5429-6977-439C-9914-2DA94E574F53}" type="pres">
      <dgm:prSet presAssocID="{7D7431E1-5715-45D4-9AB4-BDDAA015A823}" presName="imageRepeatNode" presStyleLbl="alignAcc1" presStyleIdx="1" presStyleCnt="3"/>
      <dgm:spPr/>
    </dgm:pt>
    <dgm:pt modelId="{4E4AB4C8-81B5-498F-8484-8214C421437B}" type="pres">
      <dgm:prSet presAssocID="{7D7431E1-5715-45D4-9AB4-BDDAA015A823}" presName="imageaccent2" presStyleCnt="0"/>
      <dgm:spPr/>
    </dgm:pt>
    <dgm:pt modelId="{8F1EBEB7-5410-42D2-AD2C-90BFBAECB1D8}" type="pres">
      <dgm:prSet presAssocID="{7D7431E1-5715-45D4-9AB4-BDDAA015A823}" presName="accentRepeatNode" presStyleLbl="solidAlignAcc1" presStyleIdx="3" presStyleCnt="6"/>
      <dgm:spPr/>
    </dgm:pt>
    <dgm:pt modelId="{6742CB68-2590-4438-B920-334E3DD38413}" type="pres">
      <dgm:prSet presAssocID="{6D48355B-7560-4A18-9182-760043013267}" presName="text3" presStyleCnt="0"/>
      <dgm:spPr/>
    </dgm:pt>
    <dgm:pt modelId="{C0BFB4E6-69B1-464A-A45B-5F64F76A4231}" type="pres">
      <dgm:prSet presAssocID="{6D48355B-7560-4A18-9182-760043013267}" presName="textRepeatNode" presStyleLbl="alignNode1" presStyleIdx="2" presStyleCnt="3">
        <dgm:presLayoutVars>
          <dgm:chMax val="0"/>
          <dgm:chPref val="0"/>
          <dgm:bulletEnabled val="1"/>
        </dgm:presLayoutVars>
      </dgm:prSet>
      <dgm:spPr/>
    </dgm:pt>
    <dgm:pt modelId="{3298B257-0428-4375-B661-BDEBC8F6C508}" type="pres">
      <dgm:prSet presAssocID="{6D48355B-7560-4A18-9182-760043013267}" presName="textaccent3" presStyleCnt="0"/>
      <dgm:spPr/>
    </dgm:pt>
    <dgm:pt modelId="{0433AAED-2D5B-402C-9726-03BD035622BE}" type="pres">
      <dgm:prSet presAssocID="{6D48355B-7560-4A18-9182-760043013267}" presName="accentRepeatNode" presStyleLbl="solidAlignAcc1" presStyleIdx="4" presStyleCnt="6"/>
      <dgm:spPr/>
    </dgm:pt>
    <dgm:pt modelId="{09632B22-9316-42B1-9731-7196F72BABC1}" type="pres">
      <dgm:prSet presAssocID="{0AC52EDD-6EF8-42F9-9BB1-3060CFDD6B50}" presName="image3" presStyleCnt="0"/>
      <dgm:spPr/>
    </dgm:pt>
    <dgm:pt modelId="{12404E55-26FA-4C14-B20A-804E6D5BA77E}" type="pres">
      <dgm:prSet presAssocID="{0AC52EDD-6EF8-42F9-9BB1-3060CFDD6B50}" presName="imageRepeatNode" presStyleLbl="alignAcc1" presStyleIdx="2" presStyleCnt="3"/>
      <dgm:spPr/>
    </dgm:pt>
    <dgm:pt modelId="{95F26E49-CA39-4456-B50F-3B49749EE1DA}" type="pres">
      <dgm:prSet presAssocID="{0AC52EDD-6EF8-42F9-9BB1-3060CFDD6B50}" presName="imageaccent3" presStyleCnt="0"/>
      <dgm:spPr/>
    </dgm:pt>
    <dgm:pt modelId="{76A88E76-25A3-4A06-8A28-0CACF08B0101}" type="pres">
      <dgm:prSet presAssocID="{0AC52EDD-6EF8-42F9-9BB1-3060CFDD6B50}" presName="accentRepeatNode" presStyleLbl="solidAlignAcc1" presStyleIdx="5" presStyleCnt="6"/>
      <dgm:spPr/>
    </dgm:pt>
  </dgm:ptLst>
  <dgm:cxnLst>
    <dgm:cxn modelId="{DF186015-66D0-4F67-8DB8-151CF3D14C39}" type="presOf" srcId="{8FE86182-4639-4191-B4AE-090D2A97E843}" destId="{42EC8ECB-29BD-46DA-BEE6-3B686180790C}" srcOrd="0" destOrd="0" presId="urn:microsoft.com/office/officeart/2008/layout/HexagonCluster"/>
    <dgm:cxn modelId="{787F2B6F-77EE-4CE7-877D-276823E0076B}" type="presOf" srcId="{E792A1C4-D569-40A2-96C9-ED79DA563330}" destId="{04318587-5B9F-40FF-B416-5D7468F9B881}" srcOrd="0" destOrd="0" presId="urn:microsoft.com/office/officeart/2008/layout/HexagonCluster"/>
    <dgm:cxn modelId="{1E46D473-8E4A-4121-AAC1-EA9FEDBD8FBE}" type="presOf" srcId="{0AC52EDD-6EF8-42F9-9BB1-3060CFDD6B50}" destId="{12404E55-26FA-4C14-B20A-804E6D5BA77E}" srcOrd="0" destOrd="0" presId="urn:microsoft.com/office/officeart/2008/layout/HexagonCluster"/>
    <dgm:cxn modelId="{FCCDA27C-7EEF-435A-AC21-7CDAE979E7FB}" type="presOf" srcId="{20E01B21-55CA-4894-9B21-70FE11C016C3}" destId="{49B77741-2773-4894-9168-A86508AE2AA0}" srcOrd="0" destOrd="0" presId="urn:microsoft.com/office/officeart/2008/layout/HexagonCluster"/>
    <dgm:cxn modelId="{8997789D-027F-4A65-99BC-2A4990317945}" srcId="{E792A1C4-D569-40A2-96C9-ED79DA563330}" destId="{6D48355B-7560-4A18-9182-760043013267}" srcOrd="2" destOrd="0" parTransId="{521B197C-6DB0-41B3-A732-08222A45755F}" sibTransId="{0AC52EDD-6EF8-42F9-9BB1-3060CFDD6B50}"/>
    <dgm:cxn modelId="{E11303A0-4874-4A1B-86ED-914731C429FB}" srcId="{E792A1C4-D569-40A2-96C9-ED79DA563330}" destId="{20E01B21-55CA-4894-9B21-70FE11C016C3}" srcOrd="1" destOrd="0" parTransId="{E0F791CE-A774-42BA-8E20-9626AF3B2BF1}" sibTransId="{7D7431E1-5715-45D4-9AB4-BDDAA015A823}"/>
    <dgm:cxn modelId="{8AF92FB9-5B00-4CEA-9ADE-C905239458AD}" srcId="{E792A1C4-D569-40A2-96C9-ED79DA563330}" destId="{8FE86182-4639-4191-B4AE-090D2A97E843}" srcOrd="0" destOrd="0" parTransId="{9B1CE5C5-0CE1-4FA3-B619-2799974064F2}" sibTransId="{C4CBBB03-265C-4ED1-B4D6-277723A65331}"/>
    <dgm:cxn modelId="{632D96DD-D6C8-4D12-B4D3-01C033FD2E2B}" type="presOf" srcId="{7D7431E1-5715-45D4-9AB4-BDDAA015A823}" destId="{A50D5429-6977-439C-9914-2DA94E574F53}" srcOrd="0" destOrd="0" presId="urn:microsoft.com/office/officeart/2008/layout/HexagonCluster"/>
    <dgm:cxn modelId="{55E4A4E6-09B9-4CDB-BE6A-45F90546BF04}" type="presOf" srcId="{6D48355B-7560-4A18-9182-760043013267}" destId="{C0BFB4E6-69B1-464A-A45B-5F64F76A4231}" srcOrd="0" destOrd="0" presId="urn:microsoft.com/office/officeart/2008/layout/HexagonCluster"/>
    <dgm:cxn modelId="{BE5077FC-5CF0-4807-BA50-F221035818C4}" type="presOf" srcId="{C4CBBB03-265C-4ED1-B4D6-277723A65331}" destId="{5F5EBC94-9689-4647-82FE-033A261063F4}" srcOrd="0" destOrd="0" presId="urn:microsoft.com/office/officeart/2008/layout/HexagonCluster"/>
    <dgm:cxn modelId="{25946A16-6284-437D-B01D-61C027F613DE}" type="presParOf" srcId="{04318587-5B9F-40FF-B416-5D7468F9B881}" destId="{B2544035-9109-4C03-BD08-F21F5103EDCF}" srcOrd="0" destOrd="0" presId="urn:microsoft.com/office/officeart/2008/layout/HexagonCluster"/>
    <dgm:cxn modelId="{398709E2-6BE1-48DC-89D7-65D540D2DBC7}" type="presParOf" srcId="{B2544035-9109-4C03-BD08-F21F5103EDCF}" destId="{42EC8ECB-29BD-46DA-BEE6-3B686180790C}" srcOrd="0" destOrd="0" presId="urn:microsoft.com/office/officeart/2008/layout/HexagonCluster"/>
    <dgm:cxn modelId="{5A639DB1-400A-45BB-9025-60E91C144CF7}" type="presParOf" srcId="{04318587-5B9F-40FF-B416-5D7468F9B881}" destId="{AF18DCFA-258B-4810-97AB-C62F4DC1F990}" srcOrd="1" destOrd="0" presId="urn:microsoft.com/office/officeart/2008/layout/HexagonCluster"/>
    <dgm:cxn modelId="{E4D5D017-696D-45C8-A5B7-4F9D5E1A37D7}" type="presParOf" srcId="{AF18DCFA-258B-4810-97AB-C62F4DC1F990}" destId="{E5B2EF2C-C5C8-4ECC-B9E4-A5E91DE2D31C}" srcOrd="0" destOrd="0" presId="urn:microsoft.com/office/officeart/2008/layout/HexagonCluster"/>
    <dgm:cxn modelId="{D427AB9E-0EE3-46E5-BC84-1D881E3CB8A3}" type="presParOf" srcId="{04318587-5B9F-40FF-B416-5D7468F9B881}" destId="{4558907C-28D5-4208-9E13-0E5EF7E196E3}" srcOrd="2" destOrd="0" presId="urn:microsoft.com/office/officeart/2008/layout/HexagonCluster"/>
    <dgm:cxn modelId="{69B62196-7329-43CE-93EB-5537D6D9F123}" type="presParOf" srcId="{4558907C-28D5-4208-9E13-0E5EF7E196E3}" destId="{5F5EBC94-9689-4647-82FE-033A261063F4}" srcOrd="0" destOrd="0" presId="urn:microsoft.com/office/officeart/2008/layout/HexagonCluster"/>
    <dgm:cxn modelId="{D529CC0E-F0BA-4421-ABA2-208978F3F699}" type="presParOf" srcId="{04318587-5B9F-40FF-B416-5D7468F9B881}" destId="{F33D20AF-B43D-4BED-A39E-1DB1234B9EEA}" srcOrd="3" destOrd="0" presId="urn:microsoft.com/office/officeart/2008/layout/HexagonCluster"/>
    <dgm:cxn modelId="{C2C614F4-749E-43AC-9493-990FAC9B911B}" type="presParOf" srcId="{F33D20AF-B43D-4BED-A39E-1DB1234B9EEA}" destId="{E357EE6D-8686-41E1-9006-6859AE6E612E}" srcOrd="0" destOrd="0" presId="urn:microsoft.com/office/officeart/2008/layout/HexagonCluster"/>
    <dgm:cxn modelId="{7F68983A-FCC7-4EEA-B682-58DBBEC5DD62}" type="presParOf" srcId="{04318587-5B9F-40FF-B416-5D7468F9B881}" destId="{4EE4F2F8-88CA-4975-850A-1178DF23C6D0}" srcOrd="4" destOrd="0" presId="urn:microsoft.com/office/officeart/2008/layout/HexagonCluster"/>
    <dgm:cxn modelId="{F1F974DA-6DD7-4C82-9C54-BD6E853727D6}" type="presParOf" srcId="{4EE4F2F8-88CA-4975-850A-1178DF23C6D0}" destId="{49B77741-2773-4894-9168-A86508AE2AA0}" srcOrd="0" destOrd="0" presId="urn:microsoft.com/office/officeart/2008/layout/HexagonCluster"/>
    <dgm:cxn modelId="{2A0E2DC9-ACA7-4C70-AB0C-6CAAA26B4F68}" type="presParOf" srcId="{04318587-5B9F-40FF-B416-5D7468F9B881}" destId="{BAD723D4-AAD8-4AFA-A6EA-57D18D8A9D7A}" srcOrd="5" destOrd="0" presId="urn:microsoft.com/office/officeart/2008/layout/HexagonCluster"/>
    <dgm:cxn modelId="{7C6BD183-0C34-4C13-85C5-A25A3F1369C0}" type="presParOf" srcId="{BAD723D4-AAD8-4AFA-A6EA-57D18D8A9D7A}" destId="{F00A49F4-6B84-43A2-8B44-54CAFFA6F08A}" srcOrd="0" destOrd="0" presId="urn:microsoft.com/office/officeart/2008/layout/HexagonCluster"/>
    <dgm:cxn modelId="{2CBFCDBB-4ECE-4C13-B0E3-EE3862011360}" type="presParOf" srcId="{04318587-5B9F-40FF-B416-5D7468F9B881}" destId="{FEC2F9D0-B393-413C-B0F3-BD4C6140FADA}" srcOrd="6" destOrd="0" presId="urn:microsoft.com/office/officeart/2008/layout/HexagonCluster"/>
    <dgm:cxn modelId="{31E7F5C4-C97F-4A7B-B2A0-A707701BF1AE}" type="presParOf" srcId="{FEC2F9D0-B393-413C-B0F3-BD4C6140FADA}" destId="{A50D5429-6977-439C-9914-2DA94E574F53}" srcOrd="0" destOrd="0" presId="urn:microsoft.com/office/officeart/2008/layout/HexagonCluster"/>
    <dgm:cxn modelId="{34260B5D-54A4-472E-93B4-60FBC1890B0E}" type="presParOf" srcId="{04318587-5B9F-40FF-B416-5D7468F9B881}" destId="{4E4AB4C8-81B5-498F-8484-8214C421437B}" srcOrd="7" destOrd="0" presId="urn:microsoft.com/office/officeart/2008/layout/HexagonCluster"/>
    <dgm:cxn modelId="{AE102355-C0CD-4A6F-B33F-A4C55759DA6A}" type="presParOf" srcId="{4E4AB4C8-81B5-498F-8484-8214C421437B}" destId="{8F1EBEB7-5410-42D2-AD2C-90BFBAECB1D8}" srcOrd="0" destOrd="0" presId="urn:microsoft.com/office/officeart/2008/layout/HexagonCluster"/>
    <dgm:cxn modelId="{7E135166-5BC4-463E-939D-F04391552325}" type="presParOf" srcId="{04318587-5B9F-40FF-B416-5D7468F9B881}" destId="{6742CB68-2590-4438-B920-334E3DD38413}" srcOrd="8" destOrd="0" presId="urn:microsoft.com/office/officeart/2008/layout/HexagonCluster"/>
    <dgm:cxn modelId="{3CAFC0D7-02A6-459F-AB1E-C8F80B49571C}" type="presParOf" srcId="{6742CB68-2590-4438-B920-334E3DD38413}" destId="{C0BFB4E6-69B1-464A-A45B-5F64F76A4231}" srcOrd="0" destOrd="0" presId="urn:microsoft.com/office/officeart/2008/layout/HexagonCluster"/>
    <dgm:cxn modelId="{E8A5217B-093F-4600-88BA-8371F95943EE}" type="presParOf" srcId="{04318587-5B9F-40FF-B416-5D7468F9B881}" destId="{3298B257-0428-4375-B661-BDEBC8F6C508}" srcOrd="9" destOrd="0" presId="urn:microsoft.com/office/officeart/2008/layout/HexagonCluster"/>
    <dgm:cxn modelId="{0D480F60-01EE-41C4-A7B9-0C85357A3FC1}" type="presParOf" srcId="{3298B257-0428-4375-B661-BDEBC8F6C508}" destId="{0433AAED-2D5B-402C-9726-03BD035622BE}" srcOrd="0" destOrd="0" presId="urn:microsoft.com/office/officeart/2008/layout/HexagonCluster"/>
    <dgm:cxn modelId="{9870593E-3872-49C6-AB5E-01636F087ED4}" type="presParOf" srcId="{04318587-5B9F-40FF-B416-5D7468F9B881}" destId="{09632B22-9316-42B1-9731-7196F72BABC1}" srcOrd="10" destOrd="0" presId="urn:microsoft.com/office/officeart/2008/layout/HexagonCluster"/>
    <dgm:cxn modelId="{A7A5A992-DC08-4FDA-9C16-21EE242E66A3}" type="presParOf" srcId="{09632B22-9316-42B1-9731-7196F72BABC1}" destId="{12404E55-26FA-4C14-B20A-804E6D5BA77E}" srcOrd="0" destOrd="0" presId="urn:microsoft.com/office/officeart/2008/layout/HexagonCluster"/>
    <dgm:cxn modelId="{7E9E6CE4-DEF9-45CA-A8DD-D63FE4B31E1A}" type="presParOf" srcId="{04318587-5B9F-40FF-B416-5D7468F9B881}" destId="{95F26E49-CA39-4456-B50F-3B49749EE1DA}" srcOrd="11" destOrd="0" presId="urn:microsoft.com/office/officeart/2008/layout/HexagonCluster"/>
    <dgm:cxn modelId="{CFE7A45C-0CC6-4CDB-A62B-AB99BF9DEBD8}" type="presParOf" srcId="{95F26E49-CA39-4456-B50F-3B49749EE1DA}" destId="{76A88E76-25A3-4A06-8A28-0CACF08B0101}"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C8ECB-29BD-46DA-BEE6-3B686180790C}">
      <dsp:nvSpPr>
        <dsp:cNvPr id="0" name=""/>
        <dsp:cNvSpPr/>
      </dsp:nvSpPr>
      <dsp:spPr>
        <a:xfrm>
          <a:off x="2266412" y="3111045"/>
          <a:ext cx="2197536" cy="1894659"/>
        </a:xfrm>
        <a:prstGeom prst="hexagon">
          <a:avLst>
            <a:gd name="adj" fmla="val 25000"/>
            <a:gd name="vf" fmla="val 11547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w="12700" cap="rnd" cmpd="sng" algn="ctr">
          <a:solidFill>
            <a:schemeClr val="accent3">
              <a:shade val="80000"/>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0" tIns="38100" rIns="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ASSIGN</a:t>
          </a:r>
        </a:p>
      </dsp:txBody>
      <dsp:txXfrm>
        <a:off x="2607428" y="3405060"/>
        <a:ext cx="1515504" cy="1306629"/>
      </dsp:txXfrm>
    </dsp:sp>
    <dsp:sp modelId="{E5B2EF2C-C5C8-4ECC-B9E4-A5E91DE2D31C}">
      <dsp:nvSpPr>
        <dsp:cNvPr id="0" name=""/>
        <dsp:cNvSpPr/>
      </dsp:nvSpPr>
      <dsp:spPr>
        <a:xfrm>
          <a:off x="2323501" y="3947498"/>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5F5EBC94-9689-4647-82FE-033A261063F4}">
      <dsp:nvSpPr>
        <dsp:cNvPr id="0" name=""/>
        <dsp:cNvSpPr/>
      </dsp:nvSpPr>
      <dsp:spPr>
        <a:xfrm>
          <a:off x="387949" y="2093385"/>
          <a:ext cx="2197536" cy="1894659"/>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E357EE6D-8686-41E1-9006-6859AE6E612E}">
      <dsp:nvSpPr>
        <dsp:cNvPr id="0" name=""/>
        <dsp:cNvSpPr/>
      </dsp:nvSpPr>
      <dsp:spPr>
        <a:xfrm>
          <a:off x="1883994" y="3737759"/>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49B77741-2773-4894-9168-A86508AE2AA0}">
      <dsp:nvSpPr>
        <dsp:cNvPr id="0" name=""/>
        <dsp:cNvSpPr/>
      </dsp:nvSpPr>
      <dsp:spPr>
        <a:xfrm>
          <a:off x="4138619" y="2070860"/>
          <a:ext cx="2197536" cy="1894659"/>
        </a:xfrm>
        <a:prstGeom prst="hexagon">
          <a:avLst>
            <a:gd name="adj" fmla="val 25000"/>
            <a:gd name="vf" fmla="val 11547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w="12700" cap="rnd" cmpd="sng" algn="ctr">
          <a:solidFill>
            <a:schemeClr val="accent3">
              <a:shade val="80000"/>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0" tIns="38100" rIns="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SUBMIT</a:t>
          </a:r>
        </a:p>
      </dsp:txBody>
      <dsp:txXfrm>
        <a:off x="4479635" y="2364875"/>
        <a:ext cx="1515504" cy="1306629"/>
      </dsp:txXfrm>
    </dsp:sp>
    <dsp:sp modelId="{F00A49F4-6B84-43A2-8B44-54CAFFA6F08A}">
      <dsp:nvSpPr>
        <dsp:cNvPr id="0" name=""/>
        <dsp:cNvSpPr/>
      </dsp:nvSpPr>
      <dsp:spPr>
        <a:xfrm>
          <a:off x="5640920" y="3713231"/>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A50D5429-6977-439C-9914-2DA94E574F53}">
      <dsp:nvSpPr>
        <dsp:cNvPr id="0" name=""/>
        <dsp:cNvSpPr/>
      </dsp:nvSpPr>
      <dsp:spPr>
        <a:xfrm>
          <a:off x="6010826" y="3111045"/>
          <a:ext cx="2197536" cy="1894659"/>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8F1EBEB7-5410-42D2-AD2C-90BFBAECB1D8}">
      <dsp:nvSpPr>
        <dsp:cNvPr id="0" name=""/>
        <dsp:cNvSpPr/>
      </dsp:nvSpPr>
      <dsp:spPr>
        <a:xfrm>
          <a:off x="6067915" y="3947498"/>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C0BFB4E6-69B1-464A-A45B-5F64F76A4231}">
      <dsp:nvSpPr>
        <dsp:cNvPr id="0" name=""/>
        <dsp:cNvSpPr/>
      </dsp:nvSpPr>
      <dsp:spPr>
        <a:xfrm>
          <a:off x="2266412" y="1035179"/>
          <a:ext cx="2197536" cy="1894659"/>
        </a:xfrm>
        <a:prstGeom prst="hexagon">
          <a:avLst>
            <a:gd name="adj" fmla="val 25000"/>
            <a:gd name="vf" fmla="val 115470"/>
          </a:avLst>
        </a:prstGeom>
        <a:gradFill rotWithShape="0">
          <a:gsLst>
            <a:gs pos="0">
              <a:schemeClr val="lt1">
                <a:hueOff val="0"/>
                <a:satOff val="0"/>
                <a:lumOff val="0"/>
                <a:alphaOff val="0"/>
                <a:tint val="96000"/>
                <a:lumMod val="100000"/>
              </a:schemeClr>
            </a:gs>
            <a:gs pos="78000">
              <a:schemeClr val="lt1">
                <a:hueOff val="0"/>
                <a:satOff val="0"/>
                <a:lumOff val="0"/>
                <a:alphaOff val="0"/>
                <a:shade val="94000"/>
                <a:lumMod val="94000"/>
              </a:schemeClr>
            </a:gs>
          </a:gsLst>
          <a:lin ang="5400000" scaled="0"/>
        </a:gradFill>
        <a:ln w="12700" cap="rnd" cmpd="sng" algn="ctr">
          <a:solidFill>
            <a:schemeClr val="accent3">
              <a:shade val="80000"/>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0" tIns="38100" rIns="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SHEDULE</a:t>
          </a:r>
        </a:p>
      </dsp:txBody>
      <dsp:txXfrm>
        <a:off x="2607428" y="1329194"/>
        <a:ext cx="1515504" cy="1306629"/>
      </dsp:txXfrm>
    </dsp:sp>
    <dsp:sp modelId="{0433AAED-2D5B-402C-9726-03BD035622BE}">
      <dsp:nvSpPr>
        <dsp:cNvPr id="0" name=""/>
        <dsp:cNvSpPr/>
      </dsp:nvSpPr>
      <dsp:spPr>
        <a:xfrm>
          <a:off x="3756201" y="1076226"/>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12404E55-26FA-4C14-B20A-804E6D5BA77E}">
      <dsp:nvSpPr>
        <dsp:cNvPr id="0" name=""/>
        <dsp:cNvSpPr/>
      </dsp:nvSpPr>
      <dsp:spPr>
        <a:xfrm>
          <a:off x="4138619" y="0"/>
          <a:ext cx="2197536" cy="1894659"/>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6000" r="-26000"/>
          </a:stretch>
        </a:blip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76A88E76-25A3-4A06-8A28-0CACF08B0101}">
      <dsp:nvSpPr>
        <dsp:cNvPr id="0" name=""/>
        <dsp:cNvSpPr/>
      </dsp:nvSpPr>
      <dsp:spPr>
        <a:xfrm>
          <a:off x="4203529" y="831948"/>
          <a:ext cx="257291" cy="221752"/>
        </a:xfrm>
        <a:prstGeom prst="hexagon">
          <a:avLst>
            <a:gd name="adj" fmla="val 25000"/>
            <a:gd name="vf" fmla="val 115470"/>
          </a:avLst>
        </a:prstGeom>
        <a:solidFill>
          <a:schemeClr val="lt1">
            <a:hueOff val="0"/>
            <a:satOff val="0"/>
            <a:lumOff val="0"/>
            <a:alphaOff val="0"/>
          </a:schemeClr>
        </a:solidFill>
        <a:ln w="12700" cap="rnd" cmpd="sng" algn="ctr">
          <a:solidFill>
            <a:schemeClr val="accent3">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585E5-6F48-450E-9E0A-57AEBC43D45C}" type="datetimeFigureOut">
              <a:rPr lang="en-IN" smtClean="0"/>
              <a:t>04-04-2023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242E7-5194-4365-B004-67C29C18BCA0}" type="slidenum">
              <a:rPr lang="en-IN" smtClean="0"/>
              <a:t>‹#›</a:t>
            </a:fld>
            <a:endParaRPr lang="en-IN"/>
          </a:p>
        </p:txBody>
      </p:sp>
    </p:spTree>
    <p:extLst>
      <p:ext uri="{BB962C8B-B14F-4D97-AF65-F5344CB8AC3E}">
        <p14:creationId xmlns:p14="http://schemas.microsoft.com/office/powerpoint/2010/main" val="3561735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4/4/2023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65AF5-785E-FC6F-9155-3BE71AFCF4D7}"/>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TASK MANAGEMENT</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77A30A-2C97-3E5D-D95E-E50DF566365C}"/>
              </a:ext>
            </a:extLst>
          </p:cNvPr>
          <p:cNvSpPr>
            <a:spLocks noGrp="1"/>
          </p:cNvSpPr>
          <p:nvPr>
            <p:ph type="subTitle" idx="1"/>
          </p:nvPr>
        </p:nvSpPr>
        <p:spPr/>
        <p:txBody>
          <a:bodyPr>
            <a:normAutofit lnSpcReduction="10000"/>
          </a:bodyPr>
          <a:lstStyle/>
          <a:p>
            <a:endParaRPr lang="en-US" dirty="0"/>
          </a:p>
          <a:p>
            <a:endParaRPr lang="en-US" dirty="0"/>
          </a:p>
          <a:p>
            <a:r>
              <a:rPr lang="en-US" i="1" dirty="0">
                <a:latin typeface="Times New Roman" panose="02020603050405020304" pitchFamily="18" charset="0"/>
                <a:cs typeface="Times New Roman" panose="02020603050405020304" pitchFamily="18" charset="0"/>
              </a:rPr>
              <a:t>COMPLETE YOUR TASKS….…</a:t>
            </a:r>
            <a:endParaRPr lang="en-IN"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381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4C2BF-B590-147D-63AC-ACBFE5E41CF5}"/>
              </a:ext>
            </a:extLst>
          </p:cNvPr>
          <p:cNvSpPr>
            <a:spLocks noGrp="1"/>
          </p:cNvSpPr>
          <p:nvPr>
            <p:ph type="title"/>
          </p:nvPr>
        </p:nvSpPr>
        <p:spPr>
          <a:xfrm>
            <a:off x="677334" y="609599"/>
            <a:ext cx="8596668" cy="5047129"/>
          </a:xfrm>
        </p:spPr>
        <p:txBody>
          <a:bodyPr>
            <a:normAutofit/>
          </a:bodyPr>
          <a:lstStyle/>
          <a:p>
            <a:pPr algn="ct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r>
              <a:rPr lang="en-US" sz="4000" dirty="0">
                <a:effectLst/>
                <a:latin typeface="Times New Roman" panose="02020603050405020304" pitchFamily="18" charset="0"/>
                <a:ea typeface="Times New Roman" panose="02020603050405020304" pitchFamily="18" charset="0"/>
              </a:rPr>
              <a:t>   SYSTEM ANALYSIS</a:t>
            </a:r>
            <a:endParaRPr lang="en-IN" sz="4000" dirty="0"/>
          </a:p>
        </p:txBody>
      </p:sp>
    </p:spTree>
    <p:extLst>
      <p:ext uri="{BB962C8B-B14F-4D97-AF65-F5344CB8AC3E}">
        <p14:creationId xmlns:p14="http://schemas.microsoft.com/office/powerpoint/2010/main" val="337477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0F84-B880-6F2E-278C-08D035C908F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Existing System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37E1A9-DFA9-AB7F-F3BE-5675CA6FBEFD}"/>
              </a:ext>
            </a:extLst>
          </p:cNvPr>
          <p:cNvSpPr>
            <a:spLocks noGrp="1"/>
          </p:cNvSpPr>
          <p:nvPr>
            <p:ph idx="1"/>
          </p:nvPr>
        </p:nvSpPr>
        <p:spPr/>
        <p:txBody>
          <a:bodyPr/>
          <a:lstStyle/>
          <a:p>
            <a:r>
              <a:rPr lang="en-US" sz="1800" dirty="0">
                <a:solidFill>
                  <a:schemeClr val="tx1"/>
                </a:solidFill>
                <a:effectLst/>
                <a:latin typeface="Times New Roman" panose="02020603050405020304" pitchFamily="18" charset="0"/>
                <a:ea typeface="Times New Roman" panose="02020603050405020304" pitchFamily="18" charset="0"/>
              </a:rPr>
              <a:t>This system has poor user interface. This system has lack of robust reporting and analytics features, which makes it difficult to track progress and identify areas for improvement This system doesn’t Provide tracking of Employee statues and their progress. This manual system gives us very Less security for saving data and some data may be lost due to mismanagement. This application may be able to scale to meet the need of larger teams or organization. Most of the systems are paid.</a:t>
            </a:r>
            <a:endParaRPr lang="en-IN" dirty="0">
              <a:solidFill>
                <a:schemeClr val="tx1"/>
              </a:solidFill>
            </a:endParaRPr>
          </a:p>
        </p:txBody>
      </p:sp>
    </p:spTree>
    <p:extLst>
      <p:ext uri="{BB962C8B-B14F-4D97-AF65-F5344CB8AC3E}">
        <p14:creationId xmlns:p14="http://schemas.microsoft.com/office/powerpoint/2010/main" val="29601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43C9-AFD4-3A7A-9966-69A80817A6F2}"/>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Limitations of Existing System</a:t>
            </a:r>
            <a:b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63820B6-1E21-AD39-1080-769D4580D8DC}"/>
              </a:ext>
            </a:extLst>
          </p:cNvPr>
          <p:cNvSpPr>
            <a:spLocks noGrp="1"/>
          </p:cNvSpPr>
          <p:nvPr>
            <p:ph idx="1"/>
          </p:nvPr>
        </p:nvSpPr>
        <p:spPr/>
        <p:txBody>
          <a:bodyPr/>
          <a:lstStyle/>
          <a:p>
            <a:pPr marL="75565" marR="932815">
              <a:spcBef>
                <a:spcPts val="45"/>
              </a:spcBef>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system doesn’t provide tracking of user’s activities and their progress.</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Most of the systems are paid and no open source</a:t>
            </a:r>
            <a:endParaRPr lang="en-IN"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system doesn’t Provide tracking of Employee statues and their progress, </a:t>
            </a:r>
            <a:r>
              <a:rPr lang="en-US" sz="1800" dirty="0">
                <a:solidFill>
                  <a:schemeClr val="tx1"/>
                </a:solidFill>
                <a:effectLst/>
                <a:latin typeface="Times New Roman" panose="02020603050405020304" pitchFamily="18" charset="0"/>
                <a:ea typeface="Times New Roman" panose="02020603050405020304" pitchFamily="18" charset="0"/>
              </a:rPr>
              <a:t>Owner cannot monitor the work</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This system only able large-scale organization</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Poor reporting and analytics features make it difficult to track progress</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89019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A549-BC10-291D-915A-F18FA123E8DD}"/>
              </a:ext>
            </a:extLst>
          </p:cNvPr>
          <p:cNvSpPr>
            <a:spLocks noGrp="1"/>
          </p:cNvSpPr>
          <p:nvPr>
            <p:ph type="title"/>
          </p:nvPr>
        </p:nvSpPr>
        <p:spPr/>
        <p:txBody>
          <a:bodyPr>
            <a:norm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Proposed System</a:t>
            </a:r>
            <a:b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592F6DF4-7614-0DB1-6382-4E1281C32144}"/>
              </a:ext>
            </a:extLst>
          </p:cNvPr>
          <p:cNvSpPr>
            <a:spLocks noGrp="1"/>
          </p:cNvSpPr>
          <p:nvPr>
            <p:ph idx="1"/>
          </p:nvPr>
        </p:nvSpPr>
        <p:spPr>
          <a:xfrm>
            <a:off x="677334" y="2160589"/>
            <a:ext cx="8596668" cy="4087811"/>
          </a:xfrm>
        </p:spPr>
        <p:txBody>
          <a:bodyPr>
            <a:normAutofit lnSpcReduction="10000"/>
          </a:bodyPr>
          <a:lstStyle/>
          <a:p>
            <a:pPr>
              <a:lnSpc>
                <a:spcPct val="150000"/>
              </a:lnSpc>
            </a:pPr>
            <a:r>
              <a:rPr lang="en-US" sz="1800" dirty="0">
                <a:solidFill>
                  <a:schemeClr val="tx1"/>
                </a:solidFill>
                <a:effectLst/>
                <a:latin typeface="Times New Roman" panose="02020603050405020304" pitchFamily="18" charset="0"/>
                <a:ea typeface="Times New Roman" panose="02020603050405020304" pitchFamily="18" charset="0"/>
              </a:rPr>
              <a:t>The development of this new system contains the following activities, which try to Automate the entire process keeping in the view of database integration approach. This System maintains employee’s personal, address, and contact details. This system will Provide on line help and search capabilities. User friendliness is provided in the Application with various controls provided by system rich user interface. Authentication is Provided for this application only registered users can access. Event information files can Be stored in centralized database which can be maintained by the system. This system provides the employees to manage the events systematically and managers can easily create and share the notifications. It helps to monitor the employees and watch their work progress.</a:t>
            </a:r>
            <a:endParaRPr lang="en-IN" sz="18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83953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DA917-3D4C-31DB-EAFF-2CD87D4687B9}"/>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Advantages of Proposed System</a:t>
            </a:r>
            <a:b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D022BA8-EABE-F040-075E-32F6EF92B1D5}"/>
              </a:ext>
            </a:extLst>
          </p:cNvPr>
          <p:cNvSpPr>
            <a:spLocks noGrp="1"/>
          </p:cNvSpPr>
          <p:nvPr>
            <p:ph idx="1"/>
          </p:nvPr>
        </p:nvSpPr>
        <p:spPr/>
        <p:txBody>
          <a:bodyPr/>
          <a:lstStyle/>
          <a:p>
            <a:pPr marR="932815" lvl="2">
              <a:lnSpc>
                <a:spcPct val="127000"/>
              </a:lnSpc>
              <a:buSzPts val="1200"/>
              <a:buFont typeface="Wingdings" panose="05000000000000000000" pitchFamily="2" charset="2"/>
              <a:buChar char="Ø"/>
              <a:tabLst>
                <a:tab pos="762000" algn="l"/>
                <a:tab pos="762635"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Better user interface</a:t>
            </a:r>
            <a:endParaRPr lang="en-IN" sz="1800" dirty="0">
              <a:solidFill>
                <a:schemeClr val="tx1"/>
              </a:solidFill>
              <a:effectLst/>
              <a:latin typeface="Times New Roman" panose="02020603050405020304" pitchFamily="18" charset="0"/>
              <a:ea typeface="Noto Sans Symbols"/>
              <a:cs typeface="Times New Roman" panose="02020603050405020304" pitchFamily="18" charset="0"/>
            </a:endParaRPr>
          </a:p>
          <a:p>
            <a:pPr marR="932815" lvl="2">
              <a:lnSpc>
                <a:spcPct val="127000"/>
              </a:lnSpc>
              <a:buSzPts val="1200"/>
              <a:buFont typeface="Wingdings" panose="05000000000000000000" pitchFamily="2" charset="2"/>
              <a:buChar char="Ø"/>
              <a:tabLst>
                <a:tab pos="796925" algn="l"/>
                <a:tab pos="797560"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Greater efficiency</a:t>
            </a:r>
            <a:endParaRPr lang="en-IN" sz="1800" dirty="0">
              <a:solidFill>
                <a:schemeClr val="tx1"/>
              </a:solidFill>
              <a:effectLst/>
              <a:latin typeface="Times New Roman" panose="02020603050405020304" pitchFamily="18" charset="0"/>
              <a:ea typeface="Noto Sans Symbols"/>
              <a:cs typeface="Times New Roman" panose="02020603050405020304" pitchFamily="18" charset="0"/>
            </a:endParaRPr>
          </a:p>
          <a:p>
            <a:pPr marR="932815" lvl="2">
              <a:lnSpc>
                <a:spcPct val="127000"/>
              </a:lnSpc>
              <a:buSzPts val="1200"/>
              <a:buFont typeface="Wingdings" panose="05000000000000000000" pitchFamily="2" charset="2"/>
              <a:buChar char="Ø"/>
              <a:tabLst>
                <a:tab pos="762000" algn="l"/>
                <a:tab pos="762635"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Free and open source</a:t>
            </a:r>
            <a:endParaRPr lang="en-IN" sz="1800" dirty="0">
              <a:solidFill>
                <a:schemeClr val="tx1"/>
              </a:solidFill>
              <a:effectLst/>
              <a:latin typeface="Times New Roman" panose="02020603050405020304" pitchFamily="18" charset="0"/>
              <a:ea typeface="Noto Sans Symbols"/>
              <a:cs typeface="Times New Roman" panose="02020603050405020304" pitchFamily="18" charset="0"/>
            </a:endParaRPr>
          </a:p>
          <a:p>
            <a:pPr marR="932815" lvl="2">
              <a:lnSpc>
                <a:spcPct val="127000"/>
              </a:lnSpc>
              <a:buSzPts val="1200"/>
              <a:buFont typeface="Wingdings" panose="05000000000000000000" pitchFamily="2" charset="2"/>
              <a:buChar char="Ø"/>
              <a:tabLst>
                <a:tab pos="762000" algn="l"/>
                <a:tab pos="762635" algn="l"/>
              </a:tabLs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User friendly</a:t>
            </a:r>
            <a:endParaRPr lang="en-IN" sz="1800" dirty="0">
              <a:solidFill>
                <a:schemeClr val="tx1"/>
              </a:solidFill>
              <a:effectLst/>
              <a:latin typeface="Times New Roman" panose="02020603050405020304" pitchFamily="18" charset="0"/>
              <a:ea typeface="Noto Sans Symbols"/>
              <a:cs typeface="Times New Roman" panose="02020603050405020304" pitchFamily="18" charset="0"/>
            </a:endParaRPr>
          </a:p>
        </p:txBody>
      </p:sp>
    </p:spTree>
    <p:extLst>
      <p:ext uri="{BB962C8B-B14F-4D97-AF65-F5344CB8AC3E}">
        <p14:creationId xmlns:p14="http://schemas.microsoft.com/office/powerpoint/2010/main" val="1210269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1322-E29B-336F-8218-24858F303051}"/>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rPr>
              <a:t>Hardware Requirements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CC678F3-14B7-8E36-8A92-DAA0A160D9A6}"/>
              </a:ext>
            </a:extLst>
          </p:cNvPr>
          <p:cNvSpPr>
            <a:spLocks noGrp="1"/>
          </p:cNvSpPr>
          <p:nvPr>
            <p:ph idx="1"/>
          </p:nvPr>
        </p:nvSpPr>
        <p:spPr/>
        <p:txBody>
          <a:bodyPr>
            <a:normAutofit lnSpcReduction="10000"/>
          </a:bodyPr>
          <a:lstStyle/>
          <a:p>
            <a:pPr marL="76200" marR="891540">
              <a:lnSpc>
                <a:spcPct val="108000"/>
              </a:lnSpc>
              <a:spcBef>
                <a:spcPts val="950"/>
              </a:spcBef>
              <a:spcAft>
                <a:spcPts val="0"/>
              </a:spcAft>
            </a:pPr>
            <a:r>
              <a:rPr lang="en-US" sz="1800" dirty="0">
                <a:solidFill>
                  <a:schemeClr val="tx1"/>
                </a:solidFill>
                <a:effectLst/>
                <a:latin typeface="Times New Roman" panose="02020603050405020304" pitchFamily="18" charset="0"/>
                <a:ea typeface="Times New Roman" panose="02020603050405020304" pitchFamily="18" charset="0"/>
              </a:rPr>
              <a:t>The selection of hardware is very important in the existence and proper</a:t>
            </a:r>
          </a:p>
          <a:p>
            <a:pPr marL="0" marR="891540" indent="0">
              <a:lnSpc>
                <a:spcPct val="108000"/>
              </a:lnSpc>
              <a:spcBef>
                <a:spcPts val="950"/>
              </a:spcBef>
              <a:spcAft>
                <a:spcPts val="0"/>
              </a:spcAft>
              <a:buNone/>
            </a:pPr>
            <a:r>
              <a:rPr lang="en-US" sz="1800" dirty="0">
                <a:solidFill>
                  <a:schemeClr val="tx1"/>
                </a:solidFill>
                <a:effectLst/>
                <a:latin typeface="Times New Roman" panose="02020603050405020304" pitchFamily="18" charset="0"/>
                <a:ea typeface="Times New Roman" panose="02020603050405020304" pitchFamily="18" charset="0"/>
              </a:rPr>
              <a:t>working of any software. Then selection hardware, the size and capacity requirements are also important.</a:t>
            </a:r>
            <a:endParaRPr lang="en-IN" sz="1800" dirty="0">
              <a:solidFill>
                <a:schemeClr val="tx1"/>
              </a:solidFill>
              <a:effectLst/>
              <a:latin typeface="Times New Roman" panose="02020603050405020304" pitchFamily="18" charset="0"/>
              <a:ea typeface="Times New Roman" panose="02020603050405020304" pitchFamily="18" charset="0"/>
            </a:endParaRPr>
          </a:p>
          <a:p>
            <a:pPr marL="76200"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Processor     : i3 or Above</a:t>
            </a:r>
            <a:endParaRPr lang="en-IN" sz="1800" dirty="0">
              <a:effectLst/>
              <a:latin typeface="Times New Roman" panose="02020603050405020304" pitchFamily="18" charset="0"/>
              <a:ea typeface="Times New Roman" panose="02020603050405020304" pitchFamily="18" charset="0"/>
            </a:endParaRPr>
          </a:p>
          <a:p>
            <a:pPr marL="76200"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System Bus : 32Bit or 64Bit </a:t>
            </a:r>
            <a:endParaRPr lang="en-IN" sz="1800" dirty="0">
              <a:effectLst/>
              <a:latin typeface="Times New Roman" panose="02020603050405020304" pitchFamily="18" charset="0"/>
              <a:ea typeface="Times New Roman" panose="02020603050405020304" pitchFamily="18" charset="0"/>
            </a:endParaRPr>
          </a:p>
          <a:p>
            <a:pPr marL="76200"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RAM           : 4 GB or Above </a:t>
            </a:r>
            <a:endParaRPr lang="en-IN" sz="1800" dirty="0">
              <a:effectLst/>
              <a:latin typeface="Times New Roman" panose="02020603050405020304" pitchFamily="18" charset="0"/>
              <a:ea typeface="Times New Roman" panose="02020603050405020304" pitchFamily="18" charset="0"/>
            </a:endParaRPr>
          </a:p>
          <a:p>
            <a:pPr marL="76200"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HDD            : 500 GB or Above</a:t>
            </a:r>
            <a:endParaRPr lang="en-IN" sz="1800" dirty="0">
              <a:effectLst/>
              <a:latin typeface="Times New Roman" panose="02020603050405020304" pitchFamily="18" charset="0"/>
              <a:ea typeface="Times New Roman" panose="02020603050405020304" pitchFamily="18" charset="0"/>
            </a:endParaRPr>
          </a:p>
          <a:p>
            <a:pPr marL="76200"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Monitor       : 14” LCD or Above </a:t>
            </a:r>
            <a:endParaRPr lang="en-IN" sz="1800" dirty="0">
              <a:effectLst/>
              <a:latin typeface="Times New Roman" panose="02020603050405020304" pitchFamily="18" charset="0"/>
              <a:ea typeface="Times New Roman" panose="02020603050405020304" pitchFamily="18" charset="0"/>
            </a:endParaRPr>
          </a:p>
          <a:p>
            <a:pPr marL="75565"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 Key Board    : 108 Keys</a:t>
            </a:r>
            <a:endParaRPr lang="en-IN" sz="1800" dirty="0">
              <a:effectLst/>
              <a:latin typeface="Times New Roman" panose="02020603050405020304" pitchFamily="18" charset="0"/>
              <a:ea typeface="Times New Roman" panose="02020603050405020304" pitchFamily="18" charset="0"/>
            </a:endParaRPr>
          </a:p>
          <a:p>
            <a:pPr marL="75565" marR="891540">
              <a:lnSpc>
                <a:spcPct val="108000"/>
              </a:lnSpc>
              <a:spcBef>
                <a:spcPts val="950"/>
              </a:spcBef>
              <a:spcAft>
                <a:spcPts val="0"/>
              </a:spcAft>
            </a:pPr>
            <a:r>
              <a:rPr lang="en-US" sz="1800" dirty="0">
                <a:effectLst/>
                <a:latin typeface="Times New Roman" panose="02020603050405020304" pitchFamily="18" charset="0"/>
                <a:ea typeface="Times New Roman" panose="02020603050405020304" pitchFamily="18" charset="0"/>
              </a:rPr>
              <a:t> Mouse           : Any Type of mouse</a:t>
            </a:r>
            <a:endParaRPr lang="en-IN" sz="1800" dirty="0">
              <a:effectLst/>
              <a:latin typeface="Times New Roman" panose="02020603050405020304" pitchFamily="18" charset="0"/>
              <a:ea typeface="Times New Roman" panose="02020603050405020304" pitchFamily="18" charset="0"/>
            </a:endParaRPr>
          </a:p>
          <a:p>
            <a:endParaRPr lang="en-IN" b="1" dirty="0">
              <a:solidFill>
                <a:srgbClr val="000000"/>
              </a:solidFill>
              <a:latin typeface="Times New Roman" panose="02020603050405020304" pitchFamily="18" charset="0"/>
              <a:cs typeface="+mj-cs"/>
            </a:endParaRPr>
          </a:p>
        </p:txBody>
      </p:sp>
    </p:spTree>
    <p:extLst>
      <p:ext uri="{BB962C8B-B14F-4D97-AF65-F5344CB8AC3E}">
        <p14:creationId xmlns:p14="http://schemas.microsoft.com/office/powerpoint/2010/main" val="1171629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4EA7-49F5-C64B-CF78-29D65A8FEC55}"/>
              </a:ext>
            </a:extLst>
          </p:cNvPr>
          <p:cNvSpPr>
            <a:spLocks noGrp="1"/>
          </p:cNvSpPr>
          <p:nvPr>
            <p:ph type="title"/>
          </p:nvPr>
        </p:nvSpPr>
        <p:spPr/>
        <p:txBody>
          <a:bodyPr/>
          <a:lstStyle/>
          <a:p>
            <a:r>
              <a:rPr lang="en-US" b="1" dirty="0">
                <a:effectLst/>
                <a:latin typeface="Times New Roman" panose="02020603050405020304" pitchFamily="18" charset="0"/>
              </a:rPr>
              <a:t>Software Requirements</a:t>
            </a:r>
            <a:br>
              <a:rPr lang="en-IN" sz="4000" b="1" dirty="0">
                <a:effectLst/>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073F0AB-490E-3FB3-8311-0A6F9EE37066}"/>
              </a:ext>
            </a:extLst>
          </p:cNvPr>
          <p:cNvSpPr>
            <a:spLocks noGrp="1"/>
          </p:cNvSpPr>
          <p:nvPr>
            <p:ph idx="1"/>
          </p:nvPr>
        </p:nvSpPr>
        <p:spPr/>
        <p:txBody>
          <a:bodyPr/>
          <a:lstStyle/>
          <a:p>
            <a:pPr marL="76200" marR="901700" algn="just">
              <a:lnSpc>
                <a:spcPct val="107000"/>
              </a:lnSpc>
              <a:spcBef>
                <a:spcPts val="965"/>
              </a:spcBef>
              <a:spcAft>
                <a:spcPts val="0"/>
              </a:spcAft>
            </a:pPr>
            <a:r>
              <a:rPr lang="en-US" dirty="0">
                <a:solidFill>
                  <a:schemeClr val="tx1"/>
                </a:solidFill>
                <a:effectLst/>
                <a:latin typeface="Times New Roman" panose="02020603050405020304" pitchFamily="18" charset="0"/>
                <a:ea typeface="Times New Roman" panose="02020603050405020304" pitchFamily="18" charset="0"/>
              </a:rPr>
              <a:t>One of the most difficult tasks is selecting software for the system, once the system requirements is found out then we have to determine whether a particular software package fits for those system requirements. </a:t>
            </a:r>
          </a:p>
          <a:p>
            <a:pPr marL="0" marR="901700" indent="0" algn="just">
              <a:lnSpc>
                <a:spcPct val="107000"/>
              </a:lnSpc>
              <a:spcBef>
                <a:spcPts val="965"/>
              </a:spcBef>
              <a:buNone/>
            </a:pPr>
            <a:r>
              <a:rPr lang="en-US" dirty="0">
                <a:solidFill>
                  <a:schemeClr val="tx1"/>
                </a:solidFill>
                <a:effectLst/>
                <a:latin typeface="Times New Roman" panose="02020603050405020304" pitchFamily="18" charset="0"/>
                <a:ea typeface="Times New Roman" panose="02020603050405020304" pitchFamily="18" charset="0"/>
              </a:rPr>
              <a:t>The application Requirement:</a:t>
            </a:r>
            <a:endParaRPr lang="en-IN" dirty="0">
              <a:solidFill>
                <a:schemeClr val="tx1"/>
              </a:solidFill>
              <a:effectLst/>
              <a:latin typeface="Times New Roman" panose="02020603050405020304" pitchFamily="18" charset="0"/>
              <a:ea typeface="Times New Roman" panose="02020603050405020304" pitchFamily="18" charset="0"/>
            </a:endParaRPr>
          </a:p>
          <a:p>
            <a:pPr marL="76200" marR="932815">
              <a:spcBef>
                <a:spcPts val="800"/>
              </a:spcBef>
              <a:spcAft>
                <a:spcPts val="0"/>
              </a:spcAft>
            </a:pPr>
            <a:r>
              <a:rPr lang="en-US" dirty="0">
                <a:effectLst/>
                <a:latin typeface="Times New Roman" panose="02020603050405020304" pitchFamily="18" charset="0"/>
                <a:ea typeface="Times New Roman" panose="02020603050405020304" pitchFamily="18" charset="0"/>
              </a:rPr>
              <a:t>Operating System : Windows 10 and 32 bit or 64 bit platform</a:t>
            </a:r>
            <a:endParaRPr lang="en-IN" dirty="0">
              <a:effectLst/>
              <a:latin typeface="Times New Roman" panose="02020603050405020304" pitchFamily="18" charset="0"/>
              <a:ea typeface="Times New Roman" panose="02020603050405020304" pitchFamily="18" charset="0"/>
            </a:endParaRPr>
          </a:p>
          <a:p>
            <a:pPr marL="76200" marR="932815">
              <a:spcBef>
                <a:spcPts val="800"/>
              </a:spcBef>
              <a:spcAft>
                <a:spcPts val="0"/>
              </a:spcAft>
            </a:pPr>
            <a:r>
              <a:rPr lang="en-US" dirty="0">
                <a:effectLst/>
                <a:latin typeface="Times New Roman" panose="02020603050405020304" pitchFamily="18" charset="0"/>
                <a:ea typeface="Times New Roman" panose="02020603050405020304" pitchFamily="18" charset="0"/>
              </a:rPr>
              <a:t> Front-End            : Python, HTML,CSS</a:t>
            </a:r>
            <a:endParaRPr lang="en-IN" dirty="0">
              <a:effectLst/>
              <a:latin typeface="Times New Roman" panose="02020603050405020304" pitchFamily="18" charset="0"/>
              <a:ea typeface="Times New Roman" panose="02020603050405020304" pitchFamily="18" charset="0"/>
            </a:endParaRPr>
          </a:p>
          <a:p>
            <a:pPr marL="76200" marR="932815">
              <a:spcBef>
                <a:spcPts val="800"/>
              </a:spcBef>
              <a:spcAft>
                <a:spcPts val="0"/>
              </a:spcAft>
            </a:pPr>
            <a:r>
              <a:rPr lang="en-US" dirty="0">
                <a:effectLst/>
                <a:latin typeface="Times New Roman" panose="02020603050405020304" pitchFamily="18" charset="0"/>
                <a:ea typeface="Times New Roman" panose="02020603050405020304" pitchFamily="18" charset="0"/>
              </a:rPr>
              <a:t> Back-End             : MySQL Workbench</a:t>
            </a:r>
            <a:endParaRPr lang="en-IN" dirty="0">
              <a:effectLst/>
              <a:latin typeface="Times New Roman" panose="02020603050405020304" pitchFamily="18" charset="0"/>
              <a:ea typeface="Times New Roman" panose="02020603050405020304" pitchFamily="18" charset="0"/>
            </a:endParaRPr>
          </a:p>
          <a:p>
            <a:pPr marL="76200" marR="932815">
              <a:spcBef>
                <a:spcPts val="800"/>
              </a:spcBef>
              <a:spcAft>
                <a:spcPts val="0"/>
              </a:spcAft>
            </a:pPr>
            <a:r>
              <a:rPr lang="en-US" dirty="0">
                <a:effectLst/>
                <a:latin typeface="Times New Roman" panose="02020603050405020304" pitchFamily="18" charset="0"/>
                <a:ea typeface="Times New Roman" panose="02020603050405020304" pitchFamily="18" charset="0"/>
              </a:rPr>
              <a:t> Framework          : Django</a:t>
            </a:r>
            <a:endParaRPr lang="en-IN" dirty="0">
              <a:effectLst/>
              <a:latin typeface="Times New Roman" panose="02020603050405020304" pitchFamily="18" charset="0"/>
              <a:ea typeface="Times New Roman" panose="02020603050405020304" pitchFamily="18" charset="0"/>
            </a:endParaRPr>
          </a:p>
          <a:p>
            <a:pPr marL="76200" marR="932815">
              <a:spcBef>
                <a:spcPts val="800"/>
              </a:spcBef>
              <a:spcAft>
                <a:spcPts val="0"/>
              </a:spcAft>
            </a:pPr>
            <a:r>
              <a:rPr lang="en-US" dirty="0">
                <a:effectLst/>
                <a:latin typeface="Times New Roman" panose="02020603050405020304" pitchFamily="18" charset="0"/>
                <a:ea typeface="Times New Roman" panose="02020603050405020304" pitchFamily="18" charset="0"/>
              </a:rPr>
              <a:t> IDE                      : JetBrains PyCharm</a:t>
            </a: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29422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86F85-4646-1F3F-463C-BEA887A6ED93}"/>
              </a:ext>
            </a:extLst>
          </p:cNvPr>
          <p:cNvSpPr>
            <a:spLocks noGrp="1"/>
          </p:cNvSpPr>
          <p:nvPr>
            <p:ph type="title"/>
          </p:nvPr>
        </p:nvSpPr>
        <p:spPr>
          <a:xfrm>
            <a:off x="677334" y="609600"/>
            <a:ext cx="8596668" cy="4927600"/>
          </a:xfrm>
        </p:spPr>
        <p:txBody>
          <a:bodyPr>
            <a:normAutofit/>
          </a:bodyPr>
          <a:lstStyle/>
          <a:p>
            <a:pPr algn="ct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br>
              <a:rPr lang="en-US" sz="4000" dirty="0">
                <a:effectLst/>
                <a:latin typeface="Times New Roman" panose="02020603050405020304" pitchFamily="18" charset="0"/>
                <a:ea typeface="Times New Roman" panose="02020603050405020304" pitchFamily="18" charset="0"/>
              </a:rPr>
            </a:br>
            <a:r>
              <a:rPr lang="en-US" sz="4000" dirty="0">
                <a:effectLst/>
                <a:latin typeface="Times New Roman" panose="02020603050405020304" pitchFamily="18" charset="0"/>
                <a:ea typeface="Times New Roman" panose="02020603050405020304" pitchFamily="18" charset="0"/>
              </a:rPr>
              <a:t>  SYSTEM DESIGN</a:t>
            </a:r>
            <a:endParaRPr lang="en-IN" sz="4000" dirty="0"/>
          </a:p>
        </p:txBody>
      </p:sp>
    </p:spTree>
    <p:extLst>
      <p:ext uri="{BB962C8B-B14F-4D97-AF65-F5344CB8AC3E}">
        <p14:creationId xmlns:p14="http://schemas.microsoft.com/office/powerpoint/2010/main" val="2124340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A96F-67B4-36F8-A461-5E503FC07901}"/>
              </a:ext>
            </a:extLst>
          </p:cNvPr>
          <p:cNvSpPr>
            <a:spLocks noGrp="1"/>
          </p:cNvSpPr>
          <p:nvPr>
            <p:ph type="title"/>
          </p:nvPr>
        </p:nvSpPr>
        <p:spPr/>
        <p:txBody>
          <a:bodyPr/>
          <a:lstStyle/>
          <a:p>
            <a:r>
              <a:rPr lang="en-US" b="1" dirty="0">
                <a:effectLst/>
                <a:latin typeface="Times New Roman" panose="02020603050405020304" pitchFamily="18" charset="0"/>
              </a:rPr>
              <a:t>Users of the System</a:t>
            </a:r>
            <a:br>
              <a:rPr lang="en-IN" sz="1800" b="1" dirty="0">
                <a:effectLst/>
                <a:latin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09054EB0-815A-9ACA-4551-64070F33DD9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Admin</a:t>
            </a:r>
          </a:p>
          <a:p>
            <a:r>
              <a:rPr lang="en-US" dirty="0">
                <a:latin typeface="Times New Roman" panose="02020603050405020304" pitchFamily="18" charset="0"/>
                <a:cs typeface="Times New Roman" panose="02020603050405020304" pitchFamily="18" charset="0"/>
              </a:rPr>
              <a:t>Manager</a:t>
            </a:r>
          </a:p>
          <a:p>
            <a:r>
              <a:rPr lang="en-US" dirty="0">
                <a:latin typeface="Times New Roman" panose="02020603050405020304" pitchFamily="18" charset="0"/>
                <a:cs typeface="Times New Roman" panose="02020603050405020304" pitchFamily="18" charset="0"/>
              </a:rPr>
              <a:t>Task Manager</a:t>
            </a:r>
          </a:p>
          <a:p>
            <a:r>
              <a:rPr lang="en-US" dirty="0">
                <a:latin typeface="Times New Roman" panose="02020603050405020304" pitchFamily="18" charset="0"/>
                <a:cs typeface="Times New Roman" panose="02020603050405020304" pitchFamily="18" charset="0"/>
              </a:rPr>
              <a:t>Employee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1710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FFE2-B579-8C2C-3A75-8A750F37AD8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Functions of Admin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065AF6-E392-093A-F153-F24CA568A6D5}"/>
              </a:ext>
            </a:extLst>
          </p:cNvPr>
          <p:cNvSpPr>
            <a:spLocks noGrp="1"/>
          </p:cNvSpPr>
          <p:nvPr>
            <p:ph idx="1"/>
          </p:nvPr>
        </p:nvSpPr>
        <p:spPr/>
        <p:txBody>
          <a:bodyPr>
            <a:normAutofit fontScale="92500" lnSpcReduction="20000"/>
          </a:bodyPr>
          <a:lstStyle/>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Create Department</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Register Employee</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Assign Task</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Feedback</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spcBef>
                <a:spcPts val="20"/>
              </a:spcBef>
              <a:spcAft>
                <a:spcPts val="0"/>
              </a:spcAft>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and reply Complaint </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Summary</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 status</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Department</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Employee status</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2">
              <a:lnSpc>
                <a:spcPct val="120000"/>
              </a:lnSpc>
              <a:buSzPts val="1200"/>
              <a:buFont typeface="Wingdings" panose="05000000000000000000" pitchFamily="2" charset="2"/>
              <a:buChar char="Ø"/>
              <a:tabLst>
                <a:tab pos="534035" algn="l"/>
              </a:tabLst>
            </a:pPr>
            <a:r>
              <a:rPr lang="en-US"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Notification </a:t>
            </a:r>
            <a:endParaRPr lang="en-IN" sz="19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98022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9839E-FFC8-F683-DC40-61EF2DC5668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EC31B9-4F5F-9E5C-69DB-28E87F35E6C5}"/>
              </a:ext>
            </a:extLst>
          </p:cNvPr>
          <p:cNvSpPr>
            <a:spLocks noGrp="1"/>
          </p:cNvSpPr>
          <p:nvPr>
            <p:ph idx="1"/>
          </p:nvPr>
        </p:nvSpPr>
        <p:spPr/>
        <p:txBody>
          <a:bodyPr/>
          <a:lstStyle/>
          <a:p>
            <a:pPr marL="75565" marR="914400" algn="just">
              <a:lnSpc>
                <a:spcPct val="150000"/>
              </a:lnSpc>
              <a:spcBef>
                <a:spcPts val="15"/>
              </a:spcBef>
              <a:spcAft>
                <a:spcPts val="0"/>
              </a:spcAft>
            </a:pPr>
            <a:r>
              <a:rPr lang="en-US" sz="1800" dirty="0">
                <a:effectLst/>
                <a:latin typeface="Times New Roman" panose="02020603050405020304" pitchFamily="18" charset="0"/>
                <a:ea typeface="Times New Roman" panose="02020603050405020304" pitchFamily="18" charset="0"/>
              </a:rPr>
              <a:t>Task management application is a software tool designed to help teams efficiently organize, track, and complete tasks. This application provides users with a central location to view and manage their to-do lists, and assign tasks to team members.</a:t>
            </a:r>
            <a:endParaRPr lang="en-IN" sz="1800" dirty="0">
              <a:effectLst/>
              <a:latin typeface="Times New Roman" panose="02020603050405020304" pitchFamily="18" charset="0"/>
              <a:ea typeface="Times New Roman" panose="02020603050405020304" pitchFamily="18" charset="0"/>
            </a:endParaRPr>
          </a:p>
          <a:p>
            <a:pPr marL="75565" marR="914400" algn="just">
              <a:lnSpc>
                <a:spcPct val="150000"/>
              </a:lnSpc>
              <a:spcBef>
                <a:spcPts val="15"/>
              </a:spcBef>
              <a:spcAft>
                <a:spcPts val="0"/>
              </a:spcAft>
            </a:pPr>
            <a:r>
              <a:rPr lang="en-US" sz="1800" dirty="0">
                <a:effectLst/>
                <a:latin typeface="Times New Roman" panose="02020603050405020304" pitchFamily="18" charset="0"/>
                <a:ea typeface="Times New Roman" panose="02020603050405020304" pitchFamily="18" charset="0"/>
              </a:rPr>
              <a:t>These applications typically developed for software companies it offers features such as task creation, assignment, scheduling as well as communication tools for team collaboration. This application allowing users to manage their tasks anytime and anywhere. Admin can create the department, assign tasks, set deadlines, track progress and also post notification.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309612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75B5C-6A22-6AE9-37DA-3C92122C865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Functions of Manager</a:t>
            </a:r>
            <a:endParaRPr lang="en-IN" dirty="0"/>
          </a:p>
        </p:txBody>
      </p:sp>
      <p:sp>
        <p:nvSpPr>
          <p:cNvPr id="3" name="Content Placeholder 2">
            <a:extLst>
              <a:ext uri="{FF2B5EF4-FFF2-40B4-BE49-F238E27FC236}">
                <a16:creationId xmlns:a16="http://schemas.microsoft.com/office/drawing/2014/main" id="{56CAE1A3-8FC3-E82B-08AE-B2D2B29D88BB}"/>
              </a:ext>
            </a:extLst>
          </p:cNvPr>
          <p:cNvSpPr>
            <a:spLocks noGrp="1"/>
          </p:cNvSpPr>
          <p:nvPr>
            <p:ph idx="1"/>
          </p:nvPr>
        </p:nvSpPr>
        <p:spPr>
          <a:xfrm>
            <a:off x="677334" y="1721225"/>
            <a:ext cx="8596668" cy="4787152"/>
          </a:xfrm>
        </p:spPr>
        <p:txBody>
          <a:bodyPr>
            <a:normAutofit lnSpcReduction="10000"/>
          </a:bodyPr>
          <a:lstStyle/>
          <a:p>
            <a:pPr marR="932815">
              <a:lnSpc>
                <a:spcPct val="114000"/>
              </a:lnSpc>
              <a:spcBef>
                <a:spcPts val="5"/>
              </a:spcBef>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Assign Task</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Employee status</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Admin reply</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 manager complaint and reply</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spcBef>
                <a:spcPts val="20"/>
              </a:spcBef>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Feedback</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 status </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Notification</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Notification</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spcBef>
                <a:spcPts val="15"/>
              </a:spcBef>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complaint</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Summary and feedback</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a:lnSpc>
                <a:spcPct val="114000"/>
              </a:lnSpc>
              <a:buSzPts val="1200"/>
              <a:buFont typeface="Wingdings" panose="05000000000000000000" pitchFamily="2" charset="2"/>
              <a:buChar char="Ø"/>
              <a:tabLst>
                <a:tab pos="534035" algn="l"/>
              </a:tabLs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Edit Profile</a:t>
            </a:r>
            <a:endPar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9373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EE1D-7A01-DCE0-B71F-4F9CF7E66F1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Functions of  Task Manager</a:t>
            </a:r>
            <a:endParaRPr lang="en-IN" dirty="0"/>
          </a:p>
        </p:txBody>
      </p:sp>
      <p:sp>
        <p:nvSpPr>
          <p:cNvPr id="3" name="Content Placeholder 2">
            <a:extLst>
              <a:ext uri="{FF2B5EF4-FFF2-40B4-BE49-F238E27FC236}">
                <a16:creationId xmlns:a16="http://schemas.microsoft.com/office/drawing/2014/main" id="{2BF2350E-8BDC-F9F6-00DA-A0536C754B0C}"/>
              </a:ext>
            </a:extLst>
          </p:cNvPr>
          <p:cNvSpPr>
            <a:spLocks noGrp="1"/>
          </p:cNvSpPr>
          <p:nvPr>
            <p:ph idx="1"/>
          </p:nvPr>
        </p:nvSpPr>
        <p:spPr>
          <a:xfrm>
            <a:off x="677334" y="1694329"/>
            <a:ext cx="8596668" cy="4787153"/>
          </a:xfrm>
        </p:spPr>
        <p:txBody>
          <a:bodyPr>
            <a:normAutofit fontScale="85000" lnSpcReduction="20000"/>
          </a:bodyPr>
          <a:lstStyle/>
          <a:p>
            <a:pPr marR="932815" lvl="1">
              <a:lnSpc>
                <a:spcPct val="115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lnSpc>
                <a:spcPct val="114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Submit Task</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lnSpc>
                <a:spcPct val="114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Assign Task</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lnSpc>
                <a:spcPct val="114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Employee status</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lnSpc>
                <a:spcPct val="114000"/>
              </a:lnSpc>
              <a:spcBef>
                <a:spcPts val="20"/>
              </a:spcBef>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and reply Complaint </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lnSpc>
                <a:spcPct val="114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Complaint</a:t>
            </a:r>
          </a:p>
          <a:p>
            <a:pPr marR="932815" lvl="1">
              <a:lnSpc>
                <a:spcPct val="114000"/>
              </a:lnSpc>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Manager reply</a:t>
            </a: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Feedback</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Feedback</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Task status</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View Notification</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Post Notification</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932815" lvl="1">
              <a:buSzPts val="1200"/>
              <a:buFont typeface="Wingdings" panose="05000000000000000000" pitchFamily="2" charset="2"/>
              <a:buChar char="Ø"/>
              <a:tabLst>
                <a:tab pos="664210" algn="l"/>
              </a:tabLst>
            </a:pPr>
            <a:r>
              <a:rPr lang="en-US"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Edit Profile</a:t>
            </a:r>
            <a:endParaRPr lang="en-IN" sz="2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91296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C6AE-CC2A-2B93-71B1-DB754A9C320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Functions of  Employee</a:t>
            </a:r>
            <a:endParaRPr lang="en-IN" dirty="0"/>
          </a:p>
        </p:txBody>
      </p:sp>
      <p:sp>
        <p:nvSpPr>
          <p:cNvPr id="3" name="Content Placeholder 2">
            <a:extLst>
              <a:ext uri="{FF2B5EF4-FFF2-40B4-BE49-F238E27FC236}">
                <a16:creationId xmlns:a16="http://schemas.microsoft.com/office/drawing/2014/main" id="{E38452EA-BA59-1EFF-94D3-6784BCD8B15F}"/>
              </a:ext>
            </a:extLst>
          </p:cNvPr>
          <p:cNvSpPr>
            <a:spLocks noGrp="1"/>
          </p:cNvSpPr>
          <p:nvPr>
            <p:ph idx="1"/>
          </p:nvPr>
        </p:nvSpPr>
        <p:spPr/>
        <p:txBody>
          <a:bodyPr/>
          <a:lstStyle/>
          <a:p>
            <a:pPr marL="76200" marR="932815" algn="just">
              <a:spcBef>
                <a:spcPts val="450"/>
              </a:spcBef>
              <a:spcAft>
                <a:spcPts val="0"/>
              </a:spcAft>
              <a:buFont typeface="Wingdings" panose="05000000000000000000" pitchFamily="2" charset="2"/>
              <a:buChar char="Ø"/>
            </a:pPr>
            <a:endParaRPr lang="en-US" sz="1800" dirty="0">
              <a:effectLst/>
              <a:latin typeface="Times New Roman" panose="02020603050405020304" pitchFamily="18" charset="0"/>
              <a:ea typeface="Times New Roman" panose="02020603050405020304" pitchFamily="18" charset="0"/>
            </a:endParaRPr>
          </a:p>
          <a:p>
            <a:pPr marL="76200" marR="932815" algn="just">
              <a:spcBef>
                <a:spcPts val="45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View Task</a:t>
            </a:r>
            <a:endParaRPr lang="en-IN" sz="1800" dirty="0">
              <a:effectLst/>
              <a:latin typeface="Times New Roman" panose="02020603050405020304" pitchFamily="18" charset="0"/>
              <a:ea typeface="Times New Roman" panose="02020603050405020304" pitchFamily="18" charset="0"/>
            </a:endParaRPr>
          </a:p>
          <a:p>
            <a:pPr marL="76200" marR="932815" algn="just">
              <a:spcBef>
                <a:spcPts val="45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Submit Task</a:t>
            </a:r>
            <a:endParaRPr lang="en-IN" sz="1800" dirty="0">
              <a:effectLst/>
              <a:latin typeface="Times New Roman" panose="02020603050405020304" pitchFamily="18" charset="0"/>
              <a:ea typeface="Times New Roman" panose="02020603050405020304" pitchFamily="18" charset="0"/>
            </a:endParaRPr>
          </a:p>
          <a:p>
            <a:pPr marL="76200" marR="932815" algn="just">
              <a:spcBef>
                <a:spcPts val="450"/>
              </a:spcBef>
              <a:spcAft>
                <a:spcPts val="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View Task manager reply	</a:t>
            </a:r>
          </a:p>
          <a:p>
            <a:pPr marL="76200" marR="932815" algn="just">
              <a:spcBef>
                <a:spcPts val="45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Post Complaint</a:t>
            </a:r>
            <a:endParaRPr lang="en-IN" sz="1800" dirty="0">
              <a:effectLst/>
              <a:latin typeface="Times New Roman" panose="02020603050405020304" pitchFamily="18" charset="0"/>
              <a:ea typeface="Times New Roman" panose="02020603050405020304" pitchFamily="18" charset="0"/>
            </a:endParaRPr>
          </a:p>
          <a:p>
            <a:pPr marR="932815" algn="just">
              <a:spcBef>
                <a:spcPts val="450"/>
              </a:spcBef>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 Edit Profile</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756165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2410-BC1C-9199-E5A8-1A8156FA89BA}"/>
              </a:ext>
            </a:extLst>
          </p:cNvPr>
          <p:cNvSpPr>
            <a:spLocks noGrp="1"/>
          </p:cNvSpPr>
          <p:nvPr>
            <p:ph type="title"/>
          </p:nvPr>
        </p:nvSpPr>
        <p:spPr>
          <a:xfrm>
            <a:off x="677334" y="609600"/>
            <a:ext cx="8596668" cy="4975412"/>
          </a:xfrm>
        </p:spPr>
        <p:txBody>
          <a:bodyPr anchor="ctr"/>
          <a:lstStyle/>
          <a:p>
            <a:pPr marL="75565" marR="932815" algn="ctr">
              <a:spcBef>
                <a:spcPts val="45"/>
              </a:spcBef>
            </a:pPr>
            <a:r>
              <a:rPr lang="en-US" sz="1450" dirty="0">
                <a:solidFill>
                  <a:srgbClr val="000000"/>
                </a:solidFill>
                <a:effectLst/>
                <a:latin typeface="Calibri" panose="020F0502020204030204" pitchFamily="34" charset="0"/>
                <a:ea typeface="Calibri" panose="020F0502020204030204" pitchFamily="34" charset="0"/>
              </a:rPr>
              <a:t> </a:t>
            </a:r>
            <a:br>
              <a:rPr lang="en-IN" sz="4000" dirty="0">
                <a:effectLst/>
                <a:latin typeface="Times New Roman" panose="02020603050405020304" pitchFamily="18" charset="0"/>
                <a:ea typeface="Times New Roman" panose="02020603050405020304" pitchFamily="18" charset="0"/>
              </a:rPr>
            </a:br>
            <a:br>
              <a:rPr lang="en-IN" sz="4000" dirty="0">
                <a:effectLst/>
                <a:latin typeface="Times New Roman" panose="02020603050405020304" pitchFamily="18" charset="0"/>
                <a:ea typeface="Times New Roman" panose="02020603050405020304" pitchFamily="18" charset="0"/>
              </a:rPr>
            </a:br>
            <a:r>
              <a:rPr lang="en-IN" sz="4000" dirty="0">
                <a:effectLst/>
                <a:latin typeface="Times New Roman" panose="02020603050405020304" pitchFamily="18" charset="0"/>
                <a:ea typeface="Times New Roman" panose="02020603050405020304" pitchFamily="18" charset="0"/>
              </a:rPr>
              <a:t>   </a:t>
            </a:r>
            <a:r>
              <a:rPr lang="en-US" sz="4000" b="1" kern="0" dirty="0">
                <a:effectLst/>
                <a:latin typeface="Times New Roman" panose="02020603050405020304" pitchFamily="18" charset="0"/>
                <a:ea typeface="Times New Roman" panose="02020603050405020304" pitchFamily="18" charset="0"/>
                <a:cs typeface="Times New Roman" panose="02020603050405020304" pitchFamily="18" charset="0"/>
              </a:rPr>
              <a:t>SCREENSHOTS</a:t>
            </a:r>
            <a:br>
              <a:rPr lang="en-IN" sz="2000" b="1" kern="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206685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528A-A0C8-D761-3FD5-972D799E6048}"/>
              </a:ext>
            </a:extLst>
          </p:cNvPr>
          <p:cNvSpPr>
            <a:spLocks noGrp="1"/>
          </p:cNvSpPr>
          <p:nvPr>
            <p:ph type="title"/>
          </p:nvPr>
        </p:nvSpPr>
        <p:spPr>
          <a:xfrm>
            <a:off x="677334" y="609600"/>
            <a:ext cx="8596668" cy="4998720"/>
          </a:xfrm>
        </p:spPr>
        <p:txBody>
          <a:bodyPr/>
          <a:lstStyle/>
          <a:p>
            <a:pPr algn="ctr"/>
            <a:r>
              <a:rPr lang="en-IN" dirty="0"/>
              <a:t>                    </a:t>
            </a:r>
            <a:br>
              <a:rPr lang="en-IN" dirty="0"/>
            </a:br>
            <a:br>
              <a:rPr lang="en-IN" dirty="0"/>
            </a:br>
            <a:br>
              <a:rPr lang="en-IN" dirty="0"/>
            </a:br>
            <a:br>
              <a:rPr lang="en-IN" dirty="0"/>
            </a:br>
            <a:r>
              <a:rPr lang="en-IN" dirty="0"/>
              <a:t>   </a:t>
            </a:r>
            <a:r>
              <a:rPr lang="en-IN" sz="4000" dirty="0">
                <a:latin typeface="Times New Roman" panose="02020603050405020304" pitchFamily="18" charset="0"/>
                <a:cs typeface="Times New Roman" panose="02020603050405020304" pitchFamily="18" charset="0"/>
              </a:rPr>
              <a:t>Login page</a:t>
            </a:r>
            <a:br>
              <a:rPr lang="en-IN" sz="4000" dirty="0">
                <a:latin typeface="Times New Roman" panose="02020603050405020304" pitchFamily="18"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546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BA57BF-2AB5-7587-2F1C-1FB3796BFD8F}"/>
              </a:ext>
            </a:extLst>
          </p:cNvPr>
          <p:cNvPicPr>
            <a:picLocks noChangeAspect="1"/>
          </p:cNvPicPr>
          <p:nvPr/>
        </p:nvPicPr>
        <p:blipFill>
          <a:blip r:embed="rId2"/>
          <a:stretch>
            <a:fillRect/>
          </a:stretch>
        </p:blipFill>
        <p:spPr>
          <a:xfrm>
            <a:off x="0" y="23150"/>
            <a:ext cx="12192000" cy="6858000"/>
          </a:xfrm>
          <a:prstGeom prst="rect">
            <a:avLst/>
          </a:prstGeom>
        </p:spPr>
      </p:pic>
    </p:spTree>
    <p:extLst>
      <p:ext uri="{BB962C8B-B14F-4D97-AF65-F5344CB8AC3E}">
        <p14:creationId xmlns:p14="http://schemas.microsoft.com/office/powerpoint/2010/main" val="528700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CD3DB9-1386-478E-21E7-2BAD0CF424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872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ED88-EE20-6EED-0F9A-12A2CC58E453}"/>
              </a:ext>
            </a:extLst>
          </p:cNvPr>
          <p:cNvSpPr>
            <a:spLocks noGrp="1"/>
          </p:cNvSpPr>
          <p:nvPr>
            <p:ph type="title"/>
          </p:nvPr>
        </p:nvSpPr>
        <p:spPr>
          <a:xfrm>
            <a:off x="677334" y="609600"/>
            <a:ext cx="8596668" cy="5455920"/>
          </a:xfrm>
        </p:spPr>
        <p:txBody>
          <a:bodyPr anchor="ctr">
            <a:normAutofit/>
          </a:bodyPr>
          <a:lstStyle/>
          <a:p>
            <a:pPr algn="just"/>
            <a:r>
              <a:rPr lang="en-IN" sz="4000" dirty="0">
                <a:latin typeface="Times New Roman" panose="02020603050405020304" pitchFamily="18" charset="0"/>
                <a:cs typeface="Times New Roman" panose="02020603050405020304" pitchFamily="18" charset="0"/>
              </a:rPr>
              <a:t>                            Admin page</a:t>
            </a:r>
          </a:p>
        </p:txBody>
      </p:sp>
    </p:spTree>
    <p:extLst>
      <p:ext uri="{BB962C8B-B14F-4D97-AF65-F5344CB8AC3E}">
        <p14:creationId xmlns:p14="http://schemas.microsoft.com/office/powerpoint/2010/main" val="1429242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B5B43-A61C-071F-0216-8932E656AC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5941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5DC45-E19B-3786-F8CB-932449F14D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8992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61D918-160F-01A8-3275-18C500FD71A5}"/>
              </a:ext>
            </a:extLst>
          </p:cNvPr>
          <p:cNvSpPr>
            <a:spLocks noGrp="1"/>
          </p:cNvSpPr>
          <p:nvPr>
            <p:ph idx="1"/>
          </p:nvPr>
        </p:nvSpPr>
        <p:spPr/>
        <p:txBody>
          <a:bodyPr/>
          <a:lstStyle/>
          <a:p>
            <a:pPr marL="75565" marR="914400" algn="just">
              <a:lnSpc>
                <a:spcPct val="150000"/>
              </a:lnSpc>
              <a:spcBef>
                <a:spcPts val="15"/>
              </a:spcBef>
              <a:spcAft>
                <a:spcPts val="0"/>
              </a:spcAft>
            </a:pPr>
            <a:r>
              <a:rPr lang="en-US" sz="1800" dirty="0">
                <a:effectLst/>
                <a:latin typeface="Times New Roman" panose="02020603050405020304" pitchFamily="18" charset="0"/>
                <a:ea typeface="Times New Roman" panose="02020603050405020304" pitchFamily="18" charset="0"/>
              </a:rPr>
              <a:t>These applications can be used in a variety of settings, including personal,    academic, and professional environments. They can be especially useful for teams working on complex projects with multiple tasks and deadlines, as they provide a centralized platform for communication, task assignment, and progress tracking.</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Overall, this application can help improve communication, and ensure that tasks are completed on time. It is a valuable tool for individuals and teams who want to streamline, their workflow and stay organized and it can help users increase their productivity, reduce stress, and improve their overall work performance</a:t>
            </a:r>
            <a:endParaRPr lang="en-IN" dirty="0"/>
          </a:p>
        </p:txBody>
      </p:sp>
    </p:spTree>
    <p:extLst>
      <p:ext uri="{BB962C8B-B14F-4D97-AF65-F5344CB8AC3E}">
        <p14:creationId xmlns:p14="http://schemas.microsoft.com/office/powerpoint/2010/main" val="203787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CA7CBD-3F11-5F6E-9BA8-9C233F8BD6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33903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5F1922-6C83-ECC6-736E-FB62D212F7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826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296ED-421D-0F22-D0F4-3BA1E7C3F9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74410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0BD85-5BA4-0A63-9DEB-36E22C1D9E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3939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C416D-1D51-08EF-4594-78491205B3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5772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65E4C3-A6AE-F021-806B-3814B54252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0310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89CA8-DF06-7BCE-50B6-644B6F8E913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169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86E101-1C85-DFA7-D423-24D2CB854E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82174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CBEA7-170B-1648-5D02-6A24FDC3F25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82424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C3438-D3E2-A0BA-664F-2C421E96A3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098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825C4F2-52F2-7E12-41B8-A33CE03DBE23}"/>
              </a:ext>
            </a:extLst>
          </p:cNvPr>
          <p:cNvGraphicFramePr>
            <a:graphicFrameLocks noGrp="1"/>
          </p:cNvGraphicFramePr>
          <p:nvPr>
            <p:ph idx="1"/>
            <p:extLst>
              <p:ext uri="{D42A27DB-BD31-4B8C-83A1-F6EECF244321}">
                <p14:modId xmlns:p14="http://schemas.microsoft.com/office/powerpoint/2010/main" val="2967138586"/>
              </p:ext>
            </p:extLst>
          </p:nvPr>
        </p:nvGraphicFramePr>
        <p:xfrm>
          <a:off x="677863" y="822960"/>
          <a:ext cx="8596312" cy="5005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057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5F439-C845-2FB6-D7E1-7A6711444A6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74623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33C8DC-27DF-F62E-7A12-397E7A472F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3807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02077-C546-F944-7BCD-AA5C3D73CE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3043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AAD9B-C0BC-7051-D758-79A9DE131C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6790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0849A-8A3E-A66D-EFEA-109A8EAC4E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5307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043CEF-E255-01F1-9EA4-1D35A056D6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2652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C9E6D-B53E-ADD2-ED2B-0DC95647B093}"/>
              </a:ext>
            </a:extLst>
          </p:cNvPr>
          <p:cNvSpPr txBox="1"/>
          <p:nvPr/>
        </p:nvSpPr>
        <p:spPr>
          <a:xfrm>
            <a:off x="3868693" y="3244334"/>
            <a:ext cx="7324169" cy="707886"/>
          </a:xfrm>
          <a:prstGeom prst="rect">
            <a:avLst/>
          </a:prstGeom>
          <a:noFill/>
        </p:spPr>
        <p:txBody>
          <a:bodyPr wrap="square">
            <a:spAutoFit/>
          </a:bodyPr>
          <a:lstStyle/>
          <a:p>
            <a:r>
              <a:rPr lang="en-IN" sz="4000" dirty="0">
                <a:solidFill>
                  <a:schemeClr val="accent1"/>
                </a:solidFill>
                <a:latin typeface="Times New Roman" panose="02020603050405020304" pitchFamily="18" charset="0"/>
                <a:cs typeface="Times New Roman" panose="02020603050405020304" pitchFamily="18" charset="0"/>
              </a:rPr>
              <a:t>Manager page</a:t>
            </a:r>
            <a:endParaRPr lang="en-IN" sz="4000" dirty="0"/>
          </a:p>
        </p:txBody>
      </p:sp>
    </p:spTree>
    <p:extLst>
      <p:ext uri="{BB962C8B-B14F-4D97-AF65-F5344CB8AC3E}">
        <p14:creationId xmlns:p14="http://schemas.microsoft.com/office/powerpoint/2010/main" val="348300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099EF-5EEF-BD4E-4602-EA7A4DC866E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38065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E1513F-D6BF-06A3-39F2-A74C2A0D45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9899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AFD3C-DC40-4DC7-4ECB-1B8C9D7118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343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CE12-8CF8-E9B2-0318-A9949AEFD091}"/>
              </a:ext>
            </a:extLst>
          </p:cNvPr>
          <p:cNvSpPr>
            <a:spLocks noGrp="1"/>
          </p:cNvSpPr>
          <p:nvPr>
            <p:ph type="title"/>
          </p:nvPr>
        </p:nvSpPr>
        <p:spPr>
          <a:xfrm>
            <a:off x="677334" y="609599"/>
            <a:ext cx="8596668" cy="4285129"/>
          </a:xfrm>
        </p:spPr>
        <p:txBody>
          <a:bodyPr/>
          <a:lstStyle/>
          <a:p>
            <a:pPr algn="ct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96798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42418E-9E59-FEAE-96E4-32AFEC6664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80469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A633C6-1CC6-B29B-65DC-B977F0089AF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96173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FA3599-67AC-29D8-22F6-17C7BFC471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7570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C041E6-659B-340B-35F6-0C1F78C86A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053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4322D-4782-95D6-9D75-A3C763721F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7763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C40981-BF35-A9DC-473D-8886AA33A41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715385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55FD11-60A9-2E47-92E1-2B74F86DCC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13104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7C8678-479E-5485-B814-F2675792B49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5325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25B0B-31EB-667F-CA49-B48E1373B7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5708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BBB1B-8360-F017-BB1F-E52B486948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0437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4233-7953-C65F-E2DF-5C47DD9E3D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Purpose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B604E3-0C3D-0259-044B-8A97EE42D977}"/>
              </a:ext>
            </a:extLst>
          </p:cNvPr>
          <p:cNvSpPr>
            <a:spLocks noGrp="1"/>
          </p:cNvSpPr>
          <p:nvPr>
            <p:ph idx="1"/>
          </p:nvPr>
        </p:nvSpPr>
        <p:spPr/>
        <p:txBody>
          <a:bodyPr/>
          <a:lstStyle/>
          <a:p>
            <a:pPr>
              <a:lnSpc>
                <a:spcPct val="150000"/>
              </a:lnSpc>
            </a:pPr>
            <a:r>
              <a:rPr lang="en-US" sz="1800" dirty="0">
                <a:effectLst/>
                <a:latin typeface="Times New Roman" panose="02020603050405020304" pitchFamily="18" charset="0"/>
                <a:ea typeface="Times New Roman" panose="02020603050405020304" pitchFamily="18" charset="0"/>
              </a:rPr>
              <a:t>The purpose of a Task management application is to help teams organize, track progress, and projects in order to increase productivity and efficiency, reduce the risk of tasks being overlooked or forgotten, and facilitate collaboration and communication among team members.</a:t>
            </a:r>
            <a:endParaRPr lang="en-IN" sz="1800" dirty="0">
              <a:effectLst/>
              <a:latin typeface="Times New Roman" panose="02020603050405020304" pitchFamily="18" charset="0"/>
              <a:ea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019265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63D279-A0EC-0387-1CB6-019119D87C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22341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D65357-9133-315B-ABDE-CC51A4AEAF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0139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4A4E2-2561-A947-84F1-DCA057895D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8861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704FA1-45AE-BE45-9471-64A38E8474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23611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F81E63-5BC6-A24F-8611-28C8436E87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18682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70430A-5704-22FB-5A9C-243C69F6B1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502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FB7F7-1CCF-F562-D4BF-CEB98AA8C0E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305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CF2AEF-C5B1-356F-E12F-39F85F4FBC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04893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57AF7-2646-6F2B-6F8E-3223F89C37B5}"/>
              </a:ext>
            </a:extLst>
          </p:cNvPr>
          <p:cNvSpPr txBox="1"/>
          <p:nvPr/>
        </p:nvSpPr>
        <p:spPr>
          <a:xfrm>
            <a:off x="3051928" y="3246690"/>
            <a:ext cx="6103854" cy="707886"/>
          </a:xfrm>
          <a:prstGeom prst="rect">
            <a:avLst/>
          </a:prstGeom>
          <a:noFill/>
        </p:spPr>
        <p:txBody>
          <a:bodyPr wrap="square">
            <a:spAutoFit/>
          </a:bodyPr>
          <a:lstStyle/>
          <a:p>
            <a:r>
              <a:rPr lang="en-IN" sz="4000" dirty="0">
                <a:solidFill>
                  <a:schemeClr val="accent1"/>
                </a:solidFill>
                <a:latin typeface="Times New Roman" panose="02020603050405020304" pitchFamily="18" charset="0"/>
                <a:cs typeface="Times New Roman" panose="02020603050405020304" pitchFamily="18" charset="0"/>
              </a:rPr>
              <a:t>    Task Manager page</a:t>
            </a:r>
            <a:endParaRPr lang="en-IN" sz="4000" dirty="0"/>
          </a:p>
        </p:txBody>
      </p:sp>
    </p:spTree>
    <p:extLst>
      <p:ext uri="{BB962C8B-B14F-4D97-AF65-F5344CB8AC3E}">
        <p14:creationId xmlns:p14="http://schemas.microsoft.com/office/powerpoint/2010/main" val="1340471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80246-8DEC-E0EF-7A05-FBCE29B543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229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91D9-5A8B-FA6C-16A1-8FE8DE9C09F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Scope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31885F7-9A88-B2BE-26E0-4425126634F5}"/>
              </a:ext>
            </a:extLst>
          </p:cNvPr>
          <p:cNvSpPr>
            <a:spLocks noGrp="1"/>
          </p:cNvSpPr>
          <p:nvPr>
            <p:ph idx="1"/>
          </p:nvPr>
        </p:nvSpPr>
        <p:spPr/>
        <p:txBody>
          <a:bodyPr/>
          <a:lstStyle/>
          <a:p>
            <a:pPr>
              <a:lnSpc>
                <a:spcPct val="150000"/>
              </a:lnSpc>
            </a:pPr>
            <a:r>
              <a:rPr lang="en-US" sz="1800" b="0" dirty="0">
                <a:effectLst/>
                <a:latin typeface="Times New Roman" panose="02020603050405020304" pitchFamily="18" charset="0"/>
              </a:rPr>
              <a:t>The scope of a Task management application is to provide features and functionality that help individuals and teams manage tasks and projects effectively, including task creation, assignment, and tracking progress, collaboration and communication, notifications, summary and feedback, and customization. The goal is to provide a centralized platform for organizing and managing tasks and projects, and to help users stay focused and productive.</a:t>
            </a:r>
            <a:endParaRPr lang="en-IN" sz="1800" b="1" dirty="0">
              <a:effectLst/>
              <a:latin typeface="Times New Roman" panose="02020603050405020304" pitchFamily="18" charset="0"/>
            </a:endParaRPr>
          </a:p>
          <a:p>
            <a:endParaRPr lang="en-IN" dirty="0"/>
          </a:p>
        </p:txBody>
      </p:sp>
    </p:spTree>
    <p:extLst>
      <p:ext uri="{BB962C8B-B14F-4D97-AF65-F5344CB8AC3E}">
        <p14:creationId xmlns:p14="http://schemas.microsoft.com/office/powerpoint/2010/main" val="2144555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07562-50AA-EA7A-CD78-FF251238C74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69573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5DB46B-C395-B6E5-47AC-6D0DA8FE30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826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E384CF-F8AE-DF3C-144B-CFE0F15539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1143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E91824-8BB8-59EC-C6EF-0B467D29B98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6752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A3A54-1729-6B4F-4BB6-9E98B0640AC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29147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B30469-201D-E155-33FB-2D26A751E1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7562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E8888-3F32-F39F-F139-E2A07FEF60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2361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49B822-77BA-9B4D-77C0-F85CDFD609A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37137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019F47-FE49-213B-A6AB-63BD9964ACCF}"/>
              </a:ext>
            </a:extLst>
          </p:cNvPr>
          <p:cNvSpPr txBox="1"/>
          <p:nvPr/>
        </p:nvSpPr>
        <p:spPr>
          <a:xfrm>
            <a:off x="3967223" y="3244334"/>
            <a:ext cx="6105644" cy="707886"/>
          </a:xfrm>
          <a:prstGeom prst="rect">
            <a:avLst/>
          </a:prstGeom>
          <a:noFill/>
        </p:spPr>
        <p:txBody>
          <a:bodyPr wrap="square">
            <a:spAutoFit/>
          </a:bodyPr>
          <a:lstStyle/>
          <a:p>
            <a:r>
              <a:rPr lang="en-IN" sz="4000" dirty="0">
                <a:solidFill>
                  <a:schemeClr val="accent1"/>
                </a:solidFill>
                <a:latin typeface="Times New Roman" panose="02020603050405020304" pitchFamily="18" charset="0"/>
                <a:cs typeface="Times New Roman" panose="02020603050405020304" pitchFamily="18" charset="0"/>
              </a:rPr>
              <a:t>Employee page</a:t>
            </a:r>
            <a:endParaRPr lang="en-IN" sz="4000" dirty="0"/>
          </a:p>
        </p:txBody>
      </p:sp>
    </p:spTree>
    <p:extLst>
      <p:ext uri="{BB962C8B-B14F-4D97-AF65-F5344CB8AC3E}">
        <p14:creationId xmlns:p14="http://schemas.microsoft.com/office/powerpoint/2010/main" val="34955008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C03F40-FE11-4C4E-EF47-0935C88F1E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2210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716E-AF1A-776B-E55E-0FF6694AC38F}"/>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Overview</a:t>
            </a:r>
            <a:b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2AD1C450-FF21-F664-ED15-5D250277C39B}"/>
              </a:ext>
            </a:extLst>
          </p:cNvPr>
          <p:cNvSpPr>
            <a:spLocks noGrp="1"/>
          </p:cNvSpPr>
          <p:nvPr>
            <p:ph idx="1"/>
          </p:nvPr>
        </p:nvSpPr>
        <p:spPr/>
        <p:txBody>
          <a:bodyPr/>
          <a:lstStyle/>
          <a:p>
            <a:pPr marL="76200" marR="901065" algn="just">
              <a:lnSpc>
                <a:spcPct val="115000"/>
              </a:lnSpc>
              <a:spcBef>
                <a:spcPts val="955"/>
              </a:spcBef>
              <a:spcAft>
                <a:spcPts val="0"/>
              </a:spcAft>
            </a:pPr>
            <a:r>
              <a:rPr lang="en-US" sz="1800" dirty="0">
                <a:effectLst/>
                <a:latin typeface="Times New Roman" panose="02020603050405020304" pitchFamily="18" charset="0"/>
                <a:ea typeface="Times New Roman" panose="02020603050405020304" pitchFamily="18" charset="0"/>
              </a:rPr>
              <a:t>A task management application is a software tool designed to help teams organize, and manage projects more effectively. These applications typically provide a range of features to help teams collaborate, track progress, and manage tasks.</a:t>
            </a:r>
            <a:endParaRPr lang="en-IN" sz="1800" dirty="0">
              <a:effectLst/>
              <a:latin typeface="Times New Roman" panose="02020603050405020304" pitchFamily="18" charset="0"/>
              <a:ea typeface="Times New Roman" panose="02020603050405020304" pitchFamily="18" charset="0"/>
            </a:endParaRPr>
          </a:p>
          <a:p>
            <a:pPr marL="76200" marR="901065" algn="just">
              <a:lnSpc>
                <a:spcPct val="115000"/>
              </a:lnSpc>
              <a:spcBef>
                <a:spcPts val="955"/>
              </a:spcBef>
              <a:spcAft>
                <a:spcPts val="0"/>
              </a:spcAft>
            </a:pPr>
            <a:r>
              <a:rPr lang="en-US" sz="1800" dirty="0">
                <a:effectLst/>
                <a:latin typeface="Times New Roman" panose="02020603050405020304" pitchFamily="18" charset="0"/>
                <a:ea typeface="Times New Roman" panose="02020603050405020304" pitchFamily="18" charset="0"/>
              </a:rPr>
              <a:t>These applications typically provide tools for creating, assigning, and tracking tasks. These tools often include features such as task lists, deadlines, and task dependencies.</a:t>
            </a:r>
            <a:endParaRPr lang="en-IN" sz="1800" dirty="0">
              <a:effectLst/>
              <a:latin typeface="Times New Roman" panose="02020603050405020304" pitchFamily="18" charset="0"/>
              <a:ea typeface="Times New Roman" panose="02020603050405020304" pitchFamily="18" charset="0"/>
            </a:endParaRPr>
          </a:p>
          <a:p>
            <a:pPr marL="76200" marR="901065" algn="just">
              <a:lnSpc>
                <a:spcPct val="115000"/>
              </a:lnSpc>
              <a:spcBef>
                <a:spcPts val="955"/>
              </a:spcBef>
              <a:spcAft>
                <a:spcPts val="0"/>
              </a:spcAft>
            </a:pPr>
            <a:r>
              <a:rPr lang="en-US" sz="1800" dirty="0">
                <a:effectLst/>
                <a:latin typeface="Times New Roman" panose="02020603050405020304" pitchFamily="18" charset="0"/>
                <a:ea typeface="Times New Roman" panose="02020603050405020304" pitchFamily="18" charset="0"/>
              </a:rPr>
              <a:t>It is often providing tools for team collaboration, such as team messaging, file sharing, and commenting on tasks. These features can help teams work together more effectively, even if they are geographically dispersed.</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813974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1B78D8-767E-5838-EB11-727FDA6DFC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8926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9BFE7C-42A6-0E5D-090F-9704F356F9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650898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6D51-40F0-1D95-A575-EA1ED244D685}"/>
              </a:ext>
            </a:extLst>
          </p:cNvPr>
          <p:cNvSpPr>
            <a:spLocks noGrp="1"/>
          </p:cNvSpPr>
          <p:nvPr>
            <p:ph type="title"/>
          </p:nvPr>
        </p:nvSpPr>
        <p:spPr>
          <a:xfrm>
            <a:off x="677334" y="609599"/>
            <a:ext cx="8596668" cy="5298141"/>
          </a:xfrm>
        </p:spPr>
        <p:txBody>
          <a:bodyPr anchor="ctr">
            <a:normAutofit/>
          </a:bodyPr>
          <a:lstStyle/>
          <a:p>
            <a:pPr algn="ctr"/>
            <a:r>
              <a:rPr lang="en-US" sz="4000" b="1" dirty="0">
                <a:effectLst/>
                <a:latin typeface="Times New Roman" panose="02020603050405020304" pitchFamily="18" charset="0"/>
                <a:ea typeface="Times New Roman" panose="02020603050405020304" pitchFamily="18" charset="0"/>
              </a:rPr>
              <a:t>CONCLUSION</a:t>
            </a:r>
            <a:endParaRPr lang="en-IN" sz="4000" dirty="0"/>
          </a:p>
        </p:txBody>
      </p:sp>
    </p:spTree>
    <p:extLst>
      <p:ext uri="{BB962C8B-B14F-4D97-AF65-F5344CB8AC3E}">
        <p14:creationId xmlns:p14="http://schemas.microsoft.com/office/powerpoint/2010/main" val="2197675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B5A0-137A-A2C4-3BCE-C2AB7C17E865}"/>
              </a:ext>
            </a:extLst>
          </p:cNvPr>
          <p:cNvSpPr>
            <a:spLocks noGrp="1"/>
          </p:cNvSpPr>
          <p:nvPr>
            <p:ph type="title"/>
          </p:nvPr>
        </p:nvSpPr>
        <p:spPr/>
        <p:txBody>
          <a:bodyPr/>
          <a:lstStyle/>
          <a:p>
            <a:r>
              <a:rPr lang="en-US" sz="3600" b="1" dirty="0">
                <a:effectLst/>
                <a:latin typeface="Times New Roman" panose="02020603050405020304" pitchFamily="18" charset="0"/>
                <a:ea typeface="Times New Roman" panose="02020603050405020304" pitchFamily="18" charset="0"/>
              </a:rPr>
              <a:t>CONCLUSION</a:t>
            </a:r>
            <a:br>
              <a:rPr lang="en-IN" sz="3600" dirty="0">
                <a:effectLst/>
                <a:latin typeface="Times New Roman" panose="02020603050405020304" pitchFamily="18" charset="0"/>
                <a:ea typeface="Times New Roman" panose="02020603050405020304" pitchFamily="18" charset="0"/>
              </a:rPr>
            </a:br>
            <a:endParaRPr lang="en-IN" dirty="0"/>
          </a:p>
        </p:txBody>
      </p:sp>
      <p:sp>
        <p:nvSpPr>
          <p:cNvPr id="6" name="Content Placeholder 5">
            <a:extLst>
              <a:ext uri="{FF2B5EF4-FFF2-40B4-BE49-F238E27FC236}">
                <a16:creationId xmlns:a16="http://schemas.microsoft.com/office/drawing/2014/main" id="{075DA396-26A1-A091-B39B-E2E0EF5DE753}"/>
              </a:ext>
            </a:extLst>
          </p:cNvPr>
          <p:cNvSpPr>
            <a:spLocks noGrp="1"/>
          </p:cNvSpPr>
          <p:nvPr>
            <p:ph idx="1"/>
          </p:nvPr>
        </p:nvSpPr>
        <p:spPr/>
        <p:txBody>
          <a:bodyPr>
            <a:normAutofit/>
          </a:bodyPr>
          <a:lstStyle/>
          <a:p>
            <a:pPr marL="0" marR="932815" indent="0">
              <a:lnSpc>
                <a:spcPct val="150000"/>
              </a:lnSpc>
              <a:buNone/>
            </a:pPr>
            <a:r>
              <a:rPr lang="en-US" sz="1800" dirty="0">
                <a:solidFill>
                  <a:schemeClr val="tx1"/>
                </a:solidFill>
                <a:effectLst/>
                <a:latin typeface="Times New Roman" panose="02020603050405020304" pitchFamily="18" charset="0"/>
                <a:ea typeface="Times New Roman" panose="02020603050405020304" pitchFamily="18" charset="0"/>
              </a:rPr>
              <a:t>The project report entitled “TASK MANAGEMENT “has come to its final stage. The system has been developed with much care that it is free of errors and at the same time it is efficient and less time consuming. The important thing is that the system is robust. We have tried our level best to make the site as dynamic as possible. Also, provision is provided for future developments in the system. The entire system is secured. This online system will be approved	and implemented soon.</a:t>
            </a:r>
            <a:br>
              <a:rPr lang="en-US" sz="1800" dirty="0">
                <a:solidFill>
                  <a:srgbClr val="000000"/>
                </a:solidFill>
                <a:effectLst/>
                <a:latin typeface="Times New Roman" panose="02020603050405020304" pitchFamily="18" charset="0"/>
                <a:ea typeface="Times New Roman" panose="02020603050405020304" pitchFamily="18" charset="0"/>
              </a:rPr>
            </a:br>
            <a:endParaRPr lang="en-IN" dirty="0"/>
          </a:p>
        </p:txBody>
      </p:sp>
    </p:spTree>
    <p:extLst>
      <p:ext uri="{BB962C8B-B14F-4D97-AF65-F5344CB8AC3E}">
        <p14:creationId xmlns:p14="http://schemas.microsoft.com/office/powerpoint/2010/main" val="1461700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8111-B584-BC69-A9CB-51A93D888F57}"/>
              </a:ext>
            </a:extLst>
          </p:cNvPr>
          <p:cNvSpPr>
            <a:spLocks noGrp="1"/>
          </p:cNvSpPr>
          <p:nvPr>
            <p:ph type="title"/>
          </p:nvPr>
        </p:nvSpPr>
        <p:spPr/>
        <p:txBody>
          <a:bodyPr/>
          <a:lstStyle/>
          <a:p>
            <a:r>
              <a:rPr lang="en-US" b="1" dirty="0">
                <a:effectLst/>
                <a:latin typeface="Times New Roman" panose="02020603050405020304" pitchFamily="18" charset="0"/>
                <a:ea typeface="Times New Roman" panose="02020603050405020304" pitchFamily="18" charset="0"/>
              </a:rPr>
              <a:t>REFERANCE</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14E5DFC-DB9C-886A-5AF2-70F3C7AB681E}"/>
              </a:ext>
            </a:extLst>
          </p:cNvPr>
          <p:cNvSpPr>
            <a:spLocks noGrp="1"/>
          </p:cNvSpPr>
          <p:nvPr>
            <p:ph idx="1"/>
          </p:nvPr>
        </p:nvSpPr>
        <p:spPr>
          <a:xfrm>
            <a:off x="677334" y="1864659"/>
            <a:ext cx="8596668" cy="4814047"/>
          </a:xfrm>
        </p:spPr>
        <p:txBody>
          <a:bodyPr>
            <a:noAutofit/>
          </a:bodyPr>
          <a:lstStyle/>
          <a:p>
            <a:pPr marL="88900" marR="932815">
              <a:spcBef>
                <a:spcPts val="880"/>
              </a:spcBef>
              <a:spcAft>
                <a:spcPts val="0"/>
              </a:spcAft>
            </a:pPr>
            <a:r>
              <a:rPr lang="en-US" dirty="0">
                <a:solidFill>
                  <a:schemeClr val="tx1"/>
                </a:solidFill>
                <a:effectLst/>
                <a:latin typeface="Times New Roman" panose="02020603050405020304" pitchFamily="18" charset="0"/>
                <a:ea typeface="Times New Roman" panose="02020603050405020304" pitchFamily="18" charset="0"/>
              </a:rPr>
              <a:t>WEBSITE: </a:t>
            </a:r>
            <a:endParaRPr lang="en-IN" dirty="0">
              <a:solidFill>
                <a:schemeClr val="tx1"/>
              </a:solidFill>
              <a:effectLst/>
              <a:latin typeface="Times New Roman" panose="02020603050405020304" pitchFamily="18" charset="0"/>
              <a:ea typeface="Times New Roman" panose="02020603050405020304" pitchFamily="18" charset="0"/>
            </a:endParaRPr>
          </a:p>
          <a:p>
            <a:pPr marR="932815" lvl="2">
              <a:spcBef>
                <a:spcPts val="505"/>
              </a:spcBef>
              <a:spcAft>
                <a:spcPts val="0"/>
              </a:spcAft>
              <a:buSzPts val="1200"/>
              <a:buFont typeface="Wingdings" panose="05000000000000000000" pitchFamily="2" charset="2"/>
              <a:buChar char="Ø"/>
              <a:tabLst>
                <a:tab pos="774700" algn="l"/>
                <a:tab pos="775335" algn="l"/>
              </a:tabLst>
            </a:pPr>
            <a:r>
              <a:rPr lang="en-US" sz="1800" dirty="0">
                <a:solidFill>
                  <a:schemeClr val="tx1"/>
                </a:solidFill>
                <a:effectLst/>
                <a:latin typeface="Noto Sans Symbols"/>
                <a:ea typeface="Noto Sans Symbols"/>
                <a:cs typeface="Noto Sans Symbols"/>
              </a:rPr>
              <a:t>W3SCHOOLS</a:t>
            </a:r>
            <a:endParaRPr lang="en-IN" sz="1800" dirty="0">
              <a:solidFill>
                <a:schemeClr val="tx1"/>
              </a:solidFill>
              <a:effectLst/>
              <a:latin typeface="Noto Sans Symbols"/>
              <a:ea typeface="Noto Sans Symbols"/>
              <a:cs typeface="Noto Sans Symbols"/>
            </a:endParaRPr>
          </a:p>
          <a:p>
            <a:pPr marR="932815" lvl="2">
              <a:spcBef>
                <a:spcPts val="230"/>
              </a:spcBef>
              <a:spcAft>
                <a:spcPts val="0"/>
              </a:spcAft>
              <a:buSzPts val="1200"/>
              <a:buFont typeface="Wingdings" panose="05000000000000000000" pitchFamily="2" charset="2"/>
              <a:buChar char="Ø"/>
              <a:tabLst>
                <a:tab pos="774700" algn="l"/>
                <a:tab pos="775335" algn="l"/>
              </a:tabLst>
            </a:pPr>
            <a:r>
              <a:rPr lang="en-US" sz="1800" dirty="0">
                <a:solidFill>
                  <a:schemeClr val="tx1"/>
                </a:solidFill>
                <a:effectLst/>
                <a:latin typeface="Noto Sans Symbols"/>
                <a:ea typeface="Calibri" panose="020F0502020204030204" pitchFamily="34" charset="0"/>
                <a:cs typeface="Noto Sans Symbols"/>
              </a:rPr>
              <a:t>TUTORIALS POINT</a:t>
            </a:r>
            <a:endParaRPr lang="en-IN" sz="1800" dirty="0">
              <a:solidFill>
                <a:schemeClr val="tx1"/>
              </a:solidFill>
              <a:effectLst/>
              <a:latin typeface="Noto Sans Symbols"/>
              <a:ea typeface="Noto Sans Symbols"/>
              <a:cs typeface="Noto Sans Symbols"/>
            </a:endParaRPr>
          </a:p>
          <a:p>
            <a:pPr marR="932815" lvl="2">
              <a:spcBef>
                <a:spcPts val="170"/>
              </a:spcBef>
              <a:spcAft>
                <a:spcPts val="0"/>
              </a:spcAft>
              <a:buSzPts val="1200"/>
              <a:buFont typeface="Wingdings" panose="05000000000000000000" pitchFamily="2" charset="2"/>
              <a:buChar char="Ø"/>
              <a:tabLst>
                <a:tab pos="774700" algn="l"/>
                <a:tab pos="775335" algn="l"/>
              </a:tabLst>
            </a:pPr>
            <a:r>
              <a:rPr lang="en-US" sz="1800" dirty="0">
                <a:solidFill>
                  <a:schemeClr val="tx1"/>
                </a:solidFill>
                <a:effectLst/>
                <a:latin typeface="Noto Sans Symbols"/>
                <a:ea typeface="Calibri" panose="020F0502020204030204" pitchFamily="34" charset="0"/>
                <a:cs typeface="Noto Sans Symbols"/>
              </a:rPr>
              <a:t>STACK OVERFLOW</a:t>
            </a:r>
            <a:r>
              <a:rPr lang="en-US" dirty="0">
                <a:solidFill>
                  <a:schemeClr val="tx1"/>
                </a:solidFill>
                <a:effectLst/>
                <a:latin typeface="Times New Roman" panose="02020603050405020304" pitchFamily="18" charset="0"/>
                <a:ea typeface="Times New Roman" panose="02020603050405020304" pitchFamily="18" charset="0"/>
              </a:rPr>
              <a:t> </a:t>
            </a:r>
            <a:endParaRPr lang="en-IN" dirty="0">
              <a:solidFill>
                <a:schemeClr val="tx1"/>
              </a:solidFill>
              <a:effectLst/>
              <a:latin typeface="Times New Roman" panose="02020603050405020304" pitchFamily="18" charset="0"/>
              <a:ea typeface="Times New Roman" panose="02020603050405020304" pitchFamily="18" charset="0"/>
            </a:endParaRPr>
          </a:p>
          <a:p>
            <a:pPr marL="88900" marR="932815">
              <a:spcBef>
                <a:spcPts val="450"/>
              </a:spcBef>
              <a:spcAft>
                <a:spcPts val="0"/>
              </a:spcAft>
            </a:pPr>
            <a:r>
              <a:rPr lang="en-US" dirty="0">
                <a:solidFill>
                  <a:schemeClr val="tx1"/>
                </a:solidFill>
                <a:effectLst/>
                <a:latin typeface="Times New Roman" panose="02020603050405020304" pitchFamily="18" charset="0"/>
                <a:ea typeface="Times New Roman" panose="02020603050405020304" pitchFamily="18" charset="0"/>
              </a:rPr>
              <a:t>BOOKS:</a:t>
            </a:r>
            <a:endParaRPr lang="en-IN" dirty="0">
              <a:solidFill>
                <a:schemeClr val="tx1"/>
              </a:solidFill>
              <a:effectLst/>
              <a:latin typeface="Times New Roman" panose="02020603050405020304" pitchFamily="18" charset="0"/>
              <a:ea typeface="Times New Roman" panose="02020603050405020304" pitchFamily="18" charset="0"/>
            </a:endParaRPr>
          </a:p>
          <a:p>
            <a:pPr marL="0" marR="1018540" indent="0">
              <a:lnSpc>
                <a:spcPct val="150000"/>
              </a:lnSpc>
              <a:spcAft>
                <a:spcPts val="0"/>
              </a:spcAft>
              <a:buNone/>
            </a:pPr>
            <a:r>
              <a:rPr lang="en-US" dirty="0">
                <a:solidFill>
                  <a:schemeClr val="tx1"/>
                </a:solidFill>
                <a:effectLst/>
                <a:latin typeface="Times New Roman" panose="02020603050405020304" pitchFamily="18" charset="0"/>
                <a:ea typeface="Times New Roman" panose="02020603050405020304" pitchFamily="18" charset="0"/>
              </a:rPr>
              <a:t>Hands-On Software Engineering with Python: Move Beyond Basic Programming and Construct Reliable and Efficient Software with Complex Code By Brian </a:t>
            </a:r>
            <a:r>
              <a:rPr lang="en-US" dirty="0" err="1">
                <a:solidFill>
                  <a:schemeClr val="tx1"/>
                </a:solidFill>
                <a:effectLst/>
                <a:latin typeface="Times New Roman" panose="02020603050405020304" pitchFamily="18" charset="0"/>
                <a:ea typeface="Times New Roman" panose="02020603050405020304" pitchFamily="18" charset="0"/>
              </a:rPr>
              <a:t>Allbee</a:t>
            </a:r>
            <a:r>
              <a:rPr lang="en-US" dirty="0">
                <a:solidFill>
                  <a:schemeClr val="tx1"/>
                </a:solidFill>
                <a:effectLst/>
                <a:latin typeface="Times New Roman" panose="02020603050405020304" pitchFamily="18" charset="0"/>
                <a:ea typeface="Times New Roman" panose="02020603050405020304" pitchFamily="18" charset="0"/>
              </a:rPr>
              <a:t>.</a:t>
            </a:r>
            <a:endParaRPr lang="en-IN" dirty="0">
              <a:solidFill>
                <a:schemeClr val="tx1"/>
              </a:solidFill>
              <a:effectLst/>
              <a:latin typeface="Times New Roman" panose="02020603050405020304" pitchFamily="18" charset="0"/>
              <a:ea typeface="Times New Roman" panose="02020603050405020304" pitchFamily="18" charset="0"/>
            </a:endParaRPr>
          </a:p>
          <a:p>
            <a:pPr marL="0" marR="932815" indent="0">
              <a:lnSpc>
                <a:spcPct val="150000"/>
              </a:lnSpc>
              <a:spcBef>
                <a:spcPts val="10"/>
              </a:spcBef>
              <a:spcAft>
                <a:spcPts val="0"/>
              </a:spcAft>
              <a:buNone/>
            </a:pPr>
            <a:r>
              <a:rPr lang="en-US" dirty="0">
                <a:solidFill>
                  <a:schemeClr val="tx1"/>
                </a:solidFill>
                <a:effectLst/>
                <a:latin typeface="Times New Roman" panose="02020603050405020304" pitchFamily="18" charset="0"/>
                <a:ea typeface="Times New Roman" panose="02020603050405020304" pitchFamily="18" charset="0"/>
              </a:rPr>
              <a:t>MySQL Books: Introducing Inorb Cluster By Charles Bell;</a:t>
            </a:r>
            <a:endParaRPr lang="en-IN" dirty="0">
              <a:solidFill>
                <a:schemeClr val="tx1"/>
              </a:solidFill>
              <a:effectLst/>
              <a:latin typeface="Times New Roman" panose="02020603050405020304" pitchFamily="18" charset="0"/>
              <a:ea typeface="Times New Roman" panose="02020603050405020304" pitchFamily="18" charset="0"/>
            </a:endParaRPr>
          </a:p>
          <a:p>
            <a:pPr marL="88900" marR="1056640" indent="0">
              <a:lnSpc>
                <a:spcPct val="150000"/>
              </a:lnSpc>
              <a:spcBef>
                <a:spcPts val="270"/>
              </a:spcBef>
              <a:spcAft>
                <a:spcPts val="0"/>
              </a:spcAft>
              <a:buNone/>
            </a:pPr>
            <a:r>
              <a:rPr lang="en-US" dirty="0">
                <a:solidFill>
                  <a:schemeClr val="tx1"/>
                </a:solidFill>
                <a:effectLst/>
                <a:latin typeface="Times New Roman" panose="02020603050405020304" pitchFamily="18" charset="0"/>
                <a:ea typeface="Calibri" panose="020F0502020204030204" pitchFamily="34" charset="0"/>
              </a:rPr>
              <a:t>Software engineering </a:t>
            </a:r>
            <a:r>
              <a:rPr lang="en-US" dirty="0" err="1">
                <a:solidFill>
                  <a:schemeClr val="tx1"/>
                </a:solidFill>
                <a:effectLst/>
                <a:latin typeface="Times New Roman" panose="02020603050405020304" pitchFamily="18" charset="0"/>
                <a:ea typeface="Calibri" panose="020F0502020204030204" pitchFamily="34" charset="0"/>
              </a:rPr>
              <a:t>Roges.s</a:t>
            </a:r>
            <a:r>
              <a:rPr lang="en-US" dirty="0">
                <a:solidFill>
                  <a:schemeClr val="tx1"/>
                </a:solidFill>
                <a:effectLst/>
                <a:latin typeface="Times New Roman" panose="02020603050405020304" pitchFamily="18" charset="0"/>
                <a:ea typeface="Calibri" panose="020F0502020204030204" pitchFamily="34" charset="0"/>
              </a:rPr>
              <a:t> pressman, web programming with HTML, XHTML, CSS Jon Duckett</a:t>
            </a:r>
            <a:br>
              <a:rPr lang="en-US" dirty="0">
                <a:solidFill>
                  <a:srgbClr val="000000"/>
                </a:solidFill>
                <a:effectLst/>
                <a:latin typeface="Times New Roman" panose="02020603050405020304" pitchFamily="18" charset="0"/>
                <a:ea typeface="Calibri" panose="020F0502020204030204" pitchFamily="34" charset="0"/>
              </a:rPr>
            </a:br>
            <a:endParaRPr lang="en-IN" dirty="0"/>
          </a:p>
        </p:txBody>
      </p:sp>
    </p:spTree>
    <p:extLst>
      <p:ext uri="{BB962C8B-B14F-4D97-AF65-F5344CB8AC3E}">
        <p14:creationId xmlns:p14="http://schemas.microsoft.com/office/powerpoint/2010/main" val="410186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C4B5-0019-D73D-B04B-D308D0F7DE3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4EE55ADD-D022-3387-ADCD-8124466AA114}"/>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A task management is software  tool designed to help teams efficiently </a:t>
            </a:r>
            <a:r>
              <a:rPr lang="en-IN" dirty="0" err="1">
                <a:latin typeface="Times New Roman" panose="02020603050405020304" pitchFamily="18" charset="0"/>
                <a:cs typeface="Times New Roman" panose="02020603050405020304" pitchFamily="18" charset="0"/>
              </a:rPr>
              <a:t>organize,track</a:t>
            </a:r>
            <a:r>
              <a:rPr lang="en-IN" dirty="0">
                <a:latin typeface="Times New Roman" panose="02020603050405020304" pitchFamily="18" charset="0"/>
                <a:cs typeface="Times New Roman" panose="02020603050405020304" pitchFamily="18" charset="0"/>
              </a:rPr>
              <a:t> and complete tasks.</a:t>
            </a:r>
          </a:p>
          <a:p>
            <a:r>
              <a:rPr lang="en-US" sz="1800" dirty="0">
                <a:effectLst/>
                <a:latin typeface="Times New Roman" panose="02020603050405020304" pitchFamily="18" charset="0"/>
                <a:ea typeface="Times New Roman" panose="02020603050405020304" pitchFamily="18" charset="0"/>
              </a:rPr>
              <a:t>These applications typically developed for software companies it offers features such as task creation, assignment, scheduling as well as communication tools for team collaboration.</a:t>
            </a:r>
          </a:p>
          <a:p>
            <a:r>
              <a:rPr lang="en-US" dirty="0">
                <a:latin typeface="Times New Roman" panose="02020603050405020304" pitchFamily="18" charset="0"/>
                <a:cs typeface="Times New Roman" panose="02020603050405020304" pitchFamily="18" charset="0"/>
              </a:rPr>
              <a:t>It is specially developed for small and virtual software companies.</a:t>
            </a:r>
          </a:p>
          <a:p>
            <a:r>
              <a:rPr lang="en-US" dirty="0">
                <a:latin typeface="Times New Roman" panose="02020603050405020304" pitchFamily="18" charset="0"/>
                <a:cs typeface="Times New Roman" panose="02020603050405020304" pitchFamily="18" charset="0"/>
              </a:rPr>
              <a:t>It is free and Open-source</a:t>
            </a:r>
          </a:p>
          <a:p>
            <a:r>
              <a:rPr lang="en-US" dirty="0">
                <a:latin typeface="Times New Roman" panose="02020603050405020304" pitchFamily="18" charset="0"/>
                <a:cs typeface="Times New Roman" panose="02020603050405020304" pitchFamily="18" charset="0"/>
              </a:rPr>
              <a:t>It is a spiral model</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34652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DD5C9-C490-82ED-A5E7-99ED285B37D4}"/>
              </a:ext>
            </a:extLst>
          </p:cNvPr>
          <p:cNvSpPr>
            <a:spLocks noGrp="1"/>
          </p:cNvSpPr>
          <p:nvPr>
            <p:ph type="title"/>
          </p:nvPr>
        </p:nvSpPr>
        <p:spPr>
          <a:xfrm>
            <a:off x="677334" y="609599"/>
            <a:ext cx="8596668" cy="2586087"/>
          </a:xfrm>
        </p:spPr>
        <p:txBody>
          <a:bodyPr>
            <a:normAutofit fontScale="90000"/>
          </a:bodyPr>
          <a:lstStyle/>
          <a:p>
            <a:r>
              <a:rPr lang="en-IN" sz="4000" dirty="0">
                <a:latin typeface="Times New Roman" panose="02020603050405020304" pitchFamily="18" charset="0"/>
                <a:cs typeface="Times New Roman" panose="02020603050405020304" pitchFamily="18" charset="0"/>
              </a:rPr>
              <a:t>                          </a:t>
            </a:r>
            <a:br>
              <a:rPr lang="en-IN" sz="4000" dirty="0">
                <a:latin typeface="Times New Roman" panose="02020603050405020304" pitchFamily="18" charset="0"/>
                <a:cs typeface="Times New Roman" panose="02020603050405020304" pitchFamily="18" charset="0"/>
              </a:rPr>
            </a:br>
            <a:br>
              <a:rPr lang="en-IN" sz="4000" dirty="0">
                <a:latin typeface="Times New Roman" panose="02020603050405020304" pitchFamily="18" charset="0"/>
                <a:cs typeface="Times New Roman" panose="02020603050405020304" pitchFamily="18" charset="0"/>
              </a:rPr>
            </a:br>
            <a:br>
              <a:rPr lang="en-IN" sz="4000" dirty="0">
                <a:latin typeface="Times New Roman" panose="02020603050405020304" pitchFamily="18" charset="0"/>
                <a:cs typeface="Times New Roman" panose="02020603050405020304" pitchFamily="18" charset="0"/>
              </a:rPr>
            </a:b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                                      END</a:t>
            </a:r>
            <a:br>
              <a:rPr lang="en-IN" dirty="0"/>
            </a:br>
            <a:endParaRPr lang="en-IN" dirty="0"/>
          </a:p>
        </p:txBody>
      </p:sp>
    </p:spTree>
    <p:extLst>
      <p:ext uri="{BB962C8B-B14F-4D97-AF65-F5344CB8AC3E}">
        <p14:creationId xmlns:p14="http://schemas.microsoft.com/office/powerpoint/2010/main" val="2333867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F883D-089E-0D8A-7A9A-A8163F30D148}"/>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Overall, task management applications can be powerful tools for helping teams work together more effectively and efficiently. By providing features assign task, monitor the work progress, collaboration, and set deadlines, these applications can help teams stay organized, stay on track, and achieve their project goals.</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22246760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3693</TotalTime>
  <Words>1366</Words>
  <Application>Microsoft Office PowerPoint</Application>
  <PresentationFormat>Widescreen</PresentationFormat>
  <Paragraphs>133</Paragraphs>
  <Slides>86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Calibri</vt:lpstr>
      <vt:lpstr>Noto Sans Symbols</vt:lpstr>
      <vt:lpstr>Times New Roman</vt:lpstr>
      <vt:lpstr>Trebuchet MS</vt:lpstr>
      <vt:lpstr>Wingdings</vt:lpstr>
      <vt:lpstr>Wingdings 3</vt:lpstr>
      <vt:lpstr>Facet</vt:lpstr>
      <vt:lpstr>TASK MANAGEMENT</vt:lpstr>
      <vt:lpstr>Abstract</vt:lpstr>
      <vt:lpstr>PowerPoint Presentation</vt:lpstr>
      <vt:lpstr>PowerPoint Presentation</vt:lpstr>
      <vt:lpstr>                INTRODUCTION</vt:lpstr>
      <vt:lpstr>Purpose</vt:lpstr>
      <vt:lpstr>Scope</vt:lpstr>
      <vt:lpstr>Overview </vt:lpstr>
      <vt:lpstr>PowerPoint Presentation</vt:lpstr>
      <vt:lpstr>       SYSTEM ANALYSIS</vt:lpstr>
      <vt:lpstr>Existing System</vt:lpstr>
      <vt:lpstr>Limitations of Existing System </vt:lpstr>
      <vt:lpstr>Proposed System </vt:lpstr>
      <vt:lpstr>Advantages of Proposed System </vt:lpstr>
      <vt:lpstr>Hardware Requirements </vt:lpstr>
      <vt:lpstr>Software Requirements </vt:lpstr>
      <vt:lpstr>      SYSTEM DESIGN</vt:lpstr>
      <vt:lpstr>Users of the System </vt:lpstr>
      <vt:lpstr>Functions of Admin</vt:lpstr>
      <vt:lpstr>Functions of Manager</vt:lpstr>
      <vt:lpstr>Functions of  Task Manager</vt:lpstr>
      <vt:lpstr>Functions of  Employee</vt:lpstr>
      <vt:lpstr>      SCREENSHOTS  </vt:lpstr>
      <vt:lpstr>                           Login page </vt:lpstr>
      <vt:lpstr>PowerPoint Presentation</vt:lpstr>
      <vt:lpstr>PowerPoint Presentation</vt:lpstr>
      <vt:lpstr>                            Admin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 </vt:lpstr>
      <vt:lpstr>REFERANCE </vt:lpstr>
      <vt:lpstr>Overview</vt:lpstr>
      <vt:lpstr>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dc:title>
  <dc:creator>nayanamp0@outlook.com</dc:creator>
  <cp:lastModifiedBy>nayanamp0@outlook.com</cp:lastModifiedBy>
  <cp:revision>8</cp:revision>
  <dcterms:created xsi:type="dcterms:W3CDTF">2023-04-03T13:36:17Z</dcterms:created>
  <dcterms:modified xsi:type="dcterms:W3CDTF">2023-04-06T13:20:05Z</dcterms:modified>
</cp:coreProperties>
</file>